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14"/>
  </p:notesMasterIdLst>
  <p:sldIdLst>
    <p:sldId id="268" r:id="rId4"/>
    <p:sldId id="266" r:id="rId5"/>
    <p:sldId id="256" r:id="rId6"/>
    <p:sldId id="263" r:id="rId7"/>
    <p:sldId id="257" r:id="rId8"/>
    <p:sldId id="258" r:id="rId9"/>
    <p:sldId id="259" r:id="rId10"/>
    <p:sldId id="260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C5"/>
    <a:srgbClr val="FF33CC"/>
    <a:srgbClr val="FF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046F5-3A58-4435-93DE-9BBF2FC4A494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97E0D-7756-4167-85ED-8951957DD0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7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BE836-4F1F-4FBE-8082-1DDD0CFAB3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3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8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7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A8D9AD5-F248-4919-864A-CFD76CC027D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3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5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7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1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6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0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919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37771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164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9472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79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7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8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3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264" y="-4299"/>
            <a:ext cx="8141882" cy="238268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sz="2700" b="1" dirty="0">
                <a:solidFill>
                  <a:srgbClr val="E40059"/>
                </a:solidFill>
              </a:rPr>
              <a:t>लोकनेते डॉ .बाळासाहेब विखे पाटील</a:t>
            </a:r>
            <a:br>
              <a:rPr lang="mr-IN" sz="2700" b="1" dirty="0">
                <a:solidFill>
                  <a:srgbClr val="E40059"/>
                </a:solidFill>
              </a:rPr>
            </a:br>
            <a:r>
              <a:rPr lang="mr-IN" sz="1350" b="1" dirty="0">
                <a:solidFill>
                  <a:srgbClr val="C00000"/>
                </a:solidFill>
              </a:rPr>
              <a:t> </a:t>
            </a:r>
            <a:r>
              <a:rPr lang="mr-IN" sz="1350" b="1" dirty="0">
                <a:solidFill>
                  <a:srgbClr val="002060"/>
                </a:solidFill>
              </a:rPr>
              <a:t>(पद्मभुषण उपाधीने सन्मानित) </a:t>
            </a:r>
            <a:br>
              <a:rPr lang="mr-IN" sz="1350" b="1" dirty="0">
                <a:solidFill>
                  <a:srgbClr val="002060"/>
                </a:solidFill>
              </a:rPr>
            </a:br>
            <a:r>
              <a:rPr lang="mr-IN" sz="2700" b="1" dirty="0">
                <a:solidFill>
                  <a:srgbClr val="002060"/>
                </a:solidFill>
              </a:rPr>
              <a:t>प्रवरा ग्रामीण शिक्षण संस्थेचे</a:t>
            </a:r>
            <a:r>
              <a:rPr lang="mr-IN" sz="2700" dirty="0">
                <a:solidFill>
                  <a:srgbClr val="002060"/>
                </a:solidFill>
              </a:rPr>
              <a:t>,</a:t>
            </a:r>
            <a:br>
              <a:rPr lang="mr-IN" sz="2700" dirty="0">
                <a:solidFill>
                  <a:srgbClr val="002060"/>
                </a:solidFill>
              </a:rPr>
            </a:br>
            <a:r>
              <a:rPr lang="mr-IN" sz="3000" b="1" dirty="0">
                <a:solidFill>
                  <a:srgbClr val="00B050"/>
                </a:solidFill>
                <a:latin typeface="Times New Roman" pitchFamily="18" charset="0"/>
              </a:rPr>
              <a:t>कला,वाणिज्य व विज्ञान महाविद्यालय,अळकुटी</a:t>
            </a:r>
            <a:r>
              <a:rPr lang="mr-IN" sz="3000" dirty="0">
                <a:solidFill>
                  <a:srgbClr val="00B050"/>
                </a:solidFill>
              </a:rPr>
              <a:t>.</a:t>
            </a:r>
            <a:br>
              <a:rPr lang="mr-IN" sz="3000" dirty="0">
                <a:solidFill>
                  <a:srgbClr val="00B050"/>
                </a:solidFill>
              </a:rPr>
            </a:br>
            <a:r>
              <a:rPr lang="mr-IN" sz="2100" b="1" dirty="0">
                <a:solidFill>
                  <a:srgbClr val="002060"/>
                </a:solidFill>
              </a:rPr>
              <a:t>तालुका-पारनेर ,जिल्हा -अहमदनगर</a:t>
            </a:r>
            <a:endParaRPr lang="en-US" sz="2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14600"/>
            <a:ext cx="7676418" cy="3576236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Tx/>
            </a:pPr>
            <a:endParaRPr lang="mr-IN" b="1" dirty="0" smtClean="0">
              <a:solidFill>
                <a:srgbClr val="E40059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ClrTx/>
            </a:pPr>
            <a:r>
              <a:rPr lang="en-US" sz="3200" b="1" dirty="0" smtClean="0">
                <a:solidFill>
                  <a:srgbClr val="E40059"/>
                </a:solidFill>
                <a:latin typeface="Times New Roman" pitchFamily="18" charset="0"/>
              </a:rPr>
              <a:t>  </a:t>
            </a:r>
            <a: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  <a:t>डॉ.कुंदा कवडे </a:t>
            </a:r>
            <a:b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</a:b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      </a:t>
            </a:r>
            <a:r>
              <a:rPr lang="mr-IN" sz="1500" b="1" dirty="0" smtClean="0">
                <a:solidFill>
                  <a:srgbClr val="002060"/>
                </a:solidFill>
                <a:latin typeface="Times New Roman" pitchFamily="18" charset="0"/>
              </a:rPr>
              <a:t>(</a:t>
            </a: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मराठी विभागप्रमुख) </a:t>
            </a:r>
            <a:b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4000" b="1" dirty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mr-IN" sz="2800" b="1" dirty="0" smtClean="0">
                <a:solidFill>
                  <a:srgbClr val="C00000"/>
                </a:solidFill>
                <a:latin typeface="Times New Roman" pitchFamily="18" charset="0"/>
              </a:rPr>
              <a:t>कला</a:t>
            </a:r>
            <a:r>
              <a:rPr lang="mr-IN" sz="2800" b="1" dirty="0">
                <a:solidFill>
                  <a:srgbClr val="C00000"/>
                </a:solidFill>
                <a:latin typeface="Times New Roman" pitchFamily="18" charset="0"/>
              </a:rPr>
              <a:t>, वाणिज्य विज्ञान महाविदयालय </a:t>
            </a:r>
            <a:r>
              <a:rPr lang="mr-IN" sz="2800" b="1" dirty="0" smtClean="0">
                <a:solidFill>
                  <a:srgbClr val="C00000"/>
                </a:solidFill>
                <a:latin typeface="Times New Roman" pitchFamily="18" charset="0"/>
              </a:rPr>
              <a:t>अळकुटी</a:t>
            </a:r>
            <a:r>
              <a:rPr lang="mr-IN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mr-IN" sz="2000" b="1" dirty="0">
                <a:solidFill>
                  <a:srgbClr val="C00000"/>
                </a:solidFill>
                <a:latin typeface="Times New Roman" pitchFamily="18" charset="0"/>
              </a:rPr>
              <a:t>                        </a:t>
            </a:r>
            <a:r>
              <a:rPr lang="mr-IN" sz="800" b="1" dirty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mr-IN" sz="8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300" b="1" dirty="0">
                <a:solidFill>
                  <a:srgbClr val="002060"/>
                </a:solidFill>
                <a:latin typeface="Times New Roman" pitchFamily="18" charset="0"/>
              </a:rPr>
              <a:t>                                         </a:t>
            </a:r>
            <a:r>
              <a:rPr lang="mr-IN" sz="300" b="1" dirty="0" smtClean="0">
                <a:solidFill>
                  <a:srgbClr val="002060"/>
                </a:solidFill>
                <a:latin typeface="Times New Roman" pitchFamily="18" charset="0"/>
              </a:rPr>
              <a:t>                                                                                               </a:t>
            </a:r>
            <a:r>
              <a:rPr lang="en-US" sz="3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sz="3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sz="2400" b="1" dirty="0">
                <a:solidFill>
                  <a:srgbClr val="002060"/>
                </a:solidFill>
                <a:latin typeface="Times New Roman" pitchFamily="18" charset="0"/>
              </a:rPr>
              <a:t>ता-पारनेर जि – </a:t>
            </a:r>
            <a:r>
              <a:rPr lang="mr-IN" sz="2400" b="1" dirty="0" smtClean="0">
                <a:solidFill>
                  <a:srgbClr val="002060"/>
                </a:solidFill>
                <a:latin typeface="Times New Roman" pitchFamily="18" charset="0"/>
              </a:rPr>
              <a:t>अहमदनगर</a:t>
            </a:r>
            <a:r>
              <a:rPr lang="mr-IN" sz="3600" b="1" dirty="0" smtClean="0">
                <a:solidFill>
                  <a:srgbClr val="002060"/>
                </a:solidFill>
              </a:rPr>
              <a:t>  </a:t>
            </a:r>
            <a:endParaRPr lang="mr-IN" sz="4400" b="1" dirty="0" smtClean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4" name="Picture 3" descr="C:\Users\Alkuti\Desktop\Symbo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264" y="401167"/>
            <a:ext cx="1288055" cy="114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admashri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55276"/>
            <a:ext cx="1283882" cy="1232004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16" y="5105400"/>
            <a:ext cx="19812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17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90600"/>
            <a:ext cx="650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mr-IN" sz="9600" b="1" i="1" dirty="0" smtClean="0">
                <a:solidFill>
                  <a:srgbClr val="1111C5"/>
                </a:solidFill>
                <a:latin typeface="Aparajita" pitchFamily="34" charset="0"/>
                <a:cs typeface="Aparajita" pitchFamily="34" charset="0"/>
              </a:rPr>
              <a:t>धन्यवाद</a:t>
            </a:r>
            <a:r>
              <a:rPr lang="mr-IN" sz="1200" dirty="0" smtClean="0">
                <a:latin typeface="Utsaah" pitchFamily="34" charset="0"/>
                <a:cs typeface="Utsaah" pitchFamily="34" charset="0"/>
              </a:rPr>
              <a:t> </a:t>
            </a:r>
            <a:endParaRPr lang="en-IN" sz="12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2" descr="medium%20pink%20bouqu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38375">
            <a:off x="2537131" y="2675973"/>
            <a:ext cx="5406403" cy="3320631"/>
          </a:xfrm>
          <a:prstGeom prst="roundRect">
            <a:avLst>
              <a:gd name="adj" fmla="val 2313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944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0165" y="3733800"/>
            <a:ext cx="5158785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GB" dirty="0"/>
              <a:t>‘</a:t>
            </a:r>
            <a:r>
              <a:rPr lang="en-GB" sz="4000" b="1" dirty="0" err="1">
                <a:solidFill>
                  <a:srgbClr val="00B050"/>
                </a:solidFill>
              </a:rPr>
              <a:t>विठ्ठल</a:t>
            </a:r>
            <a:r>
              <a:rPr lang="en-GB" sz="4000" b="1" dirty="0">
                <a:solidFill>
                  <a:srgbClr val="00B050"/>
                </a:solidFill>
              </a:rPr>
              <a:t> </a:t>
            </a:r>
            <a:r>
              <a:rPr lang="en-GB" sz="4000" b="1" dirty="0" err="1">
                <a:solidFill>
                  <a:srgbClr val="00B050"/>
                </a:solidFill>
              </a:rPr>
              <a:t>तो</a:t>
            </a:r>
            <a:r>
              <a:rPr lang="en-GB" sz="4000" b="1" dirty="0">
                <a:solidFill>
                  <a:srgbClr val="00B050"/>
                </a:solidFill>
              </a:rPr>
              <a:t> </a:t>
            </a:r>
            <a:r>
              <a:rPr lang="en-GB" sz="4000" b="1" dirty="0" err="1">
                <a:solidFill>
                  <a:srgbClr val="00B050"/>
                </a:solidFill>
              </a:rPr>
              <a:t>आला</a:t>
            </a:r>
            <a:r>
              <a:rPr lang="en-GB" sz="4000" b="1" dirty="0">
                <a:solidFill>
                  <a:srgbClr val="00B050"/>
                </a:solidFill>
              </a:rPr>
              <a:t> </a:t>
            </a:r>
            <a:r>
              <a:rPr lang="en-GB" sz="4000" b="1" dirty="0" err="1">
                <a:solidFill>
                  <a:srgbClr val="00B050"/>
                </a:solidFill>
              </a:rPr>
              <a:t>आला</a:t>
            </a:r>
            <a:r>
              <a:rPr lang="en-GB" sz="4000" b="1" dirty="0">
                <a:solidFill>
                  <a:srgbClr val="00B050"/>
                </a:solidFill>
              </a:rPr>
              <a:t> </a:t>
            </a:r>
            <a:r>
              <a:rPr lang="en-GB" sz="2800" b="1" dirty="0">
                <a:solidFill>
                  <a:srgbClr val="7030A0"/>
                </a:solidFill>
              </a:rPr>
              <a:t>‘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50165" y="2378214"/>
            <a:ext cx="5036153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मराठी </a:t>
            </a:r>
            <a:r>
              <a:rPr lang="en-GB" sz="3600" b="1" dirty="0" err="1">
                <a:solidFill>
                  <a:srgbClr val="FF0000"/>
                </a:solidFill>
              </a:rPr>
              <a:t>एकांकिका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56163"/>
            <a:ext cx="6705600" cy="1877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mr-IN" sz="3200" b="1" dirty="0">
                <a:solidFill>
                  <a:srgbClr val="C00000"/>
                </a:solidFill>
              </a:rPr>
              <a:t>विषय :- मराठी </a:t>
            </a:r>
            <a:br>
              <a:rPr lang="mr-IN" sz="3200" b="1" dirty="0">
                <a:solidFill>
                  <a:srgbClr val="C00000"/>
                </a:solidFill>
              </a:rPr>
            </a:br>
            <a:r>
              <a:rPr lang="mr-IN" b="1" dirty="0">
                <a:solidFill>
                  <a:srgbClr val="D6ECFF">
                    <a:lumMod val="25000"/>
                  </a:srgbClr>
                </a:solidFill>
              </a:rPr>
              <a:t>  </a:t>
            </a:r>
            <a:r>
              <a:rPr lang="mr-IN" sz="2800" b="1" dirty="0">
                <a:solidFill>
                  <a:srgbClr val="0070C0"/>
                </a:solidFill>
              </a:rPr>
              <a:t>एफ.वाय</a:t>
            </a:r>
            <a:r>
              <a:rPr lang="en-US" sz="2800" b="1" dirty="0">
                <a:solidFill>
                  <a:srgbClr val="0070C0"/>
                </a:solidFill>
              </a:rPr>
              <a:t>.</a:t>
            </a:r>
            <a:r>
              <a:rPr lang="mr-IN" sz="2800" b="1" dirty="0">
                <a:solidFill>
                  <a:srgbClr val="0070C0"/>
                </a:solidFill>
              </a:rPr>
              <a:t>बी.ए (</a:t>
            </a:r>
            <a:r>
              <a:rPr lang="en-US" sz="2800" b="1" dirty="0">
                <a:solidFill>
                  <a:srgbClr val="0070C0"/>
                </a:solidFill>
              </a:rPr>
              <a:t>G1)</a:t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mr-IN" sz="2800" b="1" dirty="0">
                <a:solidFill>
                  <a:srgbClr val="0070C0"/>
                </a:solidFill>
              </a:rPr>
              <a:t>सत्र-१ </a:t>
            </a: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5257800" cy="1244600"/>
          </a:xfrm>
        </p:spPr>
        <p:txBody>
          <a:bodyPr>
            <a:normAutofit/>
          </a:bodyPr>
          <a:lstStyle/>
          <a:p>
            <a:pPr algn="r"/>
            <a:r>
              <a:rPr lang="mr-IN" sz="4000" b="1" dirty="0">
                <a:solidFill>
                  <a:srgbClr val="1111C5"/>
                </a:solidFill>
              </a:rPr>
              <a:t>लेखक-</a:t>
            </a:r>
            <a:r>
              <a:rPr lang="mr-IN" sz="4000" b="1" dirty="0" smtClean="0">
                <a:solidFill>
                  <a:srgbClr val="1111C5"/>
                </a:solidFill>
              </a:rPr>
              <a:t>पु.ल.देशपांडे</a:t>
            </a:r>
            <a:endParaRPr lang="en-IN" sz="4000" b="1" dirty="0">
              <a:solidFill>
                <a:srgbClr val="1111C5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838200"/>
            <a:ext cx="69745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mr-IN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विठ्ठल तो आला आला </a:t>
            </a:r>
            <a:endParaRPr lang="en-IN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E4723-CBBA-D64A-B14E-AADEA1C27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333828"/>
            <a:ext cx="7667172" cy="959757"/>
          </a:xfrm>
        </p:spPr>
        <p:txBody>
          <a:bodyPr>
            <a:normAutofit fontScale="90000"/>
          </a:bodyPr>
          <a:lstStyle/>
          <a:p>
            <a:r>
              <a:rPr lang="en-GB" dirty="0"/>
              <a:t>‘</a:t>
            </a:r>
            <a:r>
              <a:rPr lang="en-GB" b="1" dirty="0" err="1">
                <a:solidFill>
                  <a:srgbClr val="FF0000"/>
                </a:solidFill>
              </a:rPr>
              <a:t>विठ्ठल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तो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आला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आला</a:t>
            </a:r>
            <a:r>
              <a:rPr lang="en-GB" b="1" dirty="0">
                <a:solidFill>
                  <a:srgbClr val="FF0000"/>
                </a:solidFill>
              </a:rPr>
              <a:t> ‘  मराठी </a:t>
            </a:r>
            <a:r>
              <a:rPr lang="en-GB" b="1" dirty="0" err="1">
                <a:solidFill>
                  <a:srgbClr val="FF0000"/>
                </a:solidFill>
              </a:rPr>
              <a:t>एकांकिका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250E71-2018-B046-9FDE-713B76B33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586" y="1244600"/>
            <a:ext cx="7620000" cy="5582557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FD754F4-3806-0544-9DFF-3F65640437E3}"/>
              </a:ext>
            </a:extLst>
          </p:cNvPr>
          <p:cNvSpPr txBox="1"/>
          <p:nvPr/>
        </p:nvSpPr>
        <p:spPr>
          <a:xfrm>
            <a:off x="3566886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077FFAA8-15D6-7C4D-8FEB-0CF276ADC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29" y="1342571"/>
            <a:ext cx="7175500" cy="532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6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64" y="418498"/>
            <a:ext cx="6850298" cy="1064090"/>
          </a:xfrm>
        </p:spPr>
        <p:txBody>
          <a:bodyPr>
            <a:normAutofit/>
          </a:bodyPr>
          <a:lstStyle/>
          <a:p>
            <a:pPr algn="ctr"/>
            <a:r>
              <a:rPr lang="mr-IN" sz="5400" b="1" dirty="0">
                <a:solidFill>
                  <a:srgbClr val="C00000"/>
                </a:solidFill>
              </a:rPr>
              <a:t>लेखक परिचय</a:t>
            </a: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5901"/>
            <a:ext cx="7616571" cy="46100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IN" sz="3600" b="1" dirty="0">
                <a:solidFill>
                  <a:srgbClr val="002060"/>
                </a:solidFill>
              </a:rPr>
              <a:t>पु ल देशपांडे हे 8 नोव्हेंबर 1919 रोजी मुंबई येथे जन्माला आले.</a:t>
            </a:r>
          </a:p>
          <a:p>
            <a:pPr>
              <a:lnSpc>
                <a:spcPct val="170000"/>
              </a:lnSpc>
            </a:pPr>
            <a:r>
              <a:rPr lang="en-IN" sz="3600" b="1" dirty="0">
                <a:solidFill>
                  <a:srgbClr val="002060"/>
                </a:solidFill>
              </a:rPr>
              <a:t> ते प्रसिद्ध मराठी लेखक, नाटककार, नट, कथाकार, दिग्दर्शक, पटकथाकार व संगीत दिग्दर्शक होते.</a:t>
            </a:r>
          </a:p>
          <a:p>
            <a:pPr>
              <a:lnSpc>
                <a:spcPct val="170000"/>
              </a:lnSpc>
            </a:pPr>
            <a:r>
              <a:rPr lang="en-IN" sz="3600" b="1" dirty="0">
                <a:solidFill>
                  <a:srgbClr val="002060"/>
                </a:solidFill>
              </a:rPr>
              <a:t>त्यांना महाराष्ट्राचे लाडके व्यक्तिमत्त्व असे म्हटले जाते.</a:t>
            </a:r>
          </a:p>
          <a:p>
            <a:pPr>
              <a:lnSpc>
                <a:spcPct val="170000"/>
              </a:lnSpc>
            </a:pPr>
            <a:r>
              <a:rPr lang="en-IN" sz="3600" b="1" dirty="0">
                <a:solidFill>
                  <a:srgbClr val="002060"/>
                </a:solidFill>
              </a:rPr>
              <a:t>त्यांच्या अद्यअक्षरांवरून महारराष्ट्रात ते 'पु.लं.' म्हणून ओळखले जातात.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990599"/>
          </a:xfrm>
        </p:spPr>
        <p:txBody>
          <a:bodyPr/>
          <a:lstStyle/>
          <a:p>
            <a:r>
              <a:rPr lang="mr-IN" dirty="0">
                <a:solidFill>
                  <a:srgbClr val="FF0000"/>
                </a:solidFill>
              </a:rPr>
              <a:t>एकीकांकीकेचा गाभा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953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ही एकांकिका विठ्ठल मंदिरात घडते. </a:t>
            </a:r>
          </a:p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तेथे 'युगे अठ्ठावीस' आरती जोरात चाललेली असते.</a:t>
            </a:r>
          </a:p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मंत्रपुष्पांजलीच्या वेगळ्या आवाजात गोंधळ सुरू असतो.</a:t>
            </a:r>
          </a:p>
          <a:p>
            <a:pPr algn="l">
              <a:buFont typeface="Arial" pitchFamily="34" charset="0"/>
              <a:buChar char="•"/>
            </a:pPr>
            <a:r>
              <a:rPr lang="mr-IN" b="1" dirty="0">
                <a:solidFill>
                  <a:schemeClr val="tx1"/>
                </a:solidFill>
              </a:rPr>
              <a:t>या</a:t>
            </a:r>
            <a:r>
              <a:rPr lang="en-IN" b="1" dirty="0">
                <a:solidFill>
                  <a:schemeClr val="tx1"/>
                </a:solidFill>
              </a:rPr>
              <a:t> एकांकिकेचे कथाबीज मोठे रंजक आहे. </a:t>
            </a:r>
            <a:r>
              <a:rPr lang="mr-IN" b="1" dirty="0">
                <a:solidFill>
                  <a:schemeClr val="tx1"/>
                </a:solidFill>
              </a:rPr>
              <a:t>         </a:t>
            </a:r>
            <a:endParaRPr lang="en-IN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 विठ्ठलाच्या कपाळावर आठ्या पडलेला असतात. </a:t>
            </a:r>
            <a:endParaRPr lang="mr-IN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या गदारोळात विठ्ठल "थांबा" असे म्हणतो.</a:t>
            </a:r>
          </a:p>
          <a:p>
            <a:pPr algn="l">
              <a:buFont typeface="Arial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पण त्याचे "थांबा" कोणाला काही कळत नाही.</a:t>
            </a:r>
          </a:p>
          <a:p>
            <a:pPr algn="l">
              <a:buFont typeface="Arial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934200"/>
          </a:xfrm>
        </p:spPr>
        <p:txBody>
          <a:bodyPr>
            <a:noAutofit/>
          </a:bodyPr>
          <a:lstStyle/>
          <a:p>
            <a:r>
              <a:rPr lang="en-IN" sz="2200" b="1" dirty="0"/>
              <a:t>मग विठ्ठल वैतागून आपल्या कपाळावर  बुक्क्या मारून घेतो.</a:t>
            </a:r>
          </a:p>
          <a:p>
            <a:r>
              <a:rPr lang="en-IN" sz="2200" b="1" dirty="0"/>
              <a:t> रागावून बोलतो पण विठ्ठलाची दगडी मूर्ती बोलेल यावर कोणाचा विश्वास बसत नाही.</a:t>
            </a:r>
          </a:p>
          <a:p>
            <a:r>
              <a:rPr lang="en-IN" sz="2200" b="1" dirty="0"/>
              <a:t> त्यामुळे एकांकिकेचे पात्र माहिती असलेले भटजी, मास्टर, वकील, डॉक्टर, सखुबाई, द्वारकाबाई यांना  एकमेकांचा संशय येऊ लागतो व  एकमेकांची उणीदुणी बाहेर काढली जातात.</a:t>
            </a:r>
          </a:p>
          <a:p>
            <a:r>
              <a:rPr lang="en-IN" sz="2200" b="1" dirty="0"/>
              <a:t> भांडणे सुरू होतात.</a:t>
            </a:r>
          </a:p>
          <a:p>
            <a:r>
              <a:rPr lang="en-IN" sz="2200" b="1" dirty="0"/>
              <a:t> प्रत्येक जण एकमेकांच्या अंगावर प्रहार करतो.</a:t>
            </a:r>
          </a:p>
          <a:p>
            <a:r>
              <a:rPr lang="en-IN" sz="2200" b="1" dirty="0"/>
              <a:t> शेवटी विठ्ठल भजन लगा होतो.</a:t>
            </a:r>
          </a:p>
          <a:p>
            <a:r>
              <a:rPr lang="en-IN" sz="2200" b="1" dirty="0"/>
              <a:t> तेव्हा संघर्षाचा प्रसंगी निर्माण होतो.</a:t>
            </a:r>
          </a:p>
          <a:p>
            <a:r>
              <a:rPr lang="en-IN" sz="2200" b="1" dirty="0"/>
              <a:t> विठ्ठलाचा आहे हे आंधळे भिकाऱ्याला कळते,</a:t>
            </a:r>
          </a:p>
          <a:p>
            <a:r>
              <a:rPr lang="en-IN" sz="2200" b="1" dirty="0"/>
              <a:t>पण त्यावर कोणी विश्वास ठेवत नाही.</a:t>
            </a:r>
          </a:p>
          <a:p>
            <a:r>
              <a:rPr lang="en-IN" sz="2200" dirty="0"/>
              <a:t> </a:t>
            </a:r>
            <a:r>
              <a:rPr lang="en-IN" sz="2200" b="1" dirty="0"/>
              <a:t>शेवटी पांडुरंगाच्या देवत्वाचे परीक्षा घेतली जाते.</a:t>
            </a:r>
          </a:p>
          <a:p>
            <a:r>
              <a:rPr lang="en-IN" sz="2200" b="1" dirty="0"/>
              <a:t> पांडुरंग आंधळ्याच्या डोळ्यावर हात फिरवतो व  त्याला दिसू लागते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305800" cy="6858000"/>
          </a:xfrm>
        </p:spPr>
        <p:txBody>
          <a:bodyPr>
            <a:noAutofit/>
          </a:bodyPr>
          <a:lstStyle/>
          <a:p>
            <a:r>
              <a:rPr lang="en-IN" b="1" dirty="0">
                <a:solidFill>
                  <a:srgbClr val="002060"/>
                </a:solidFill>
              </a:rPr>
              <a:t>सर्वांना ओळख पटते की तो विठ्ठल आहे.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विठ्ठल सर्वांना सांगतो की तो त्या देवळात अंधारात जळमतात अठ्ठावीस युगे उभा आहे.</a:t>
            </a:r>
          </a:p>
          <a:p>
            <a:r>
              <a:rPr lang="en-IN" b="1" dirty="0">
                <a:solidFill>
                  <a:srgbClr val="002060"/>
                </a:solidFill>
              </a:rPr>
              <a:t>कित्येक वर्ष झाले त्याचे पितांबर देखील कुणीच बदललेले नाही.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त्याचा नैवेद्य भटजी स्वतः खाऊन टाकतो.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या सर्वांचा त्याला कंटाळा आलेला आहे.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तो आता काहीतरी काम करून स्वतःचा चरितार्थ भागविण्याचा संकल्प सर्वांच्या पुढे मांडतो.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तेव्हा प्रत्येक जण आपापल्या कामातलय अडचणींचा पान वाचतो.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शेवटी सर्वजण तुम्ही आहात तिथेच ठीक आहात असे विठ्ठलाला सांगतात.</a:t>
            </a:r>
          </a:p>
          <a:p>
            <a:r>
              <a:rPr lang="en-IN" b="1" dirty="0">
                <a:solidFill>
                  <a:srgbClr val="002060"/>
                </a:solidFill>
              </a:rPr>
              <a:t> त्यानंतर विठ्ठल पुन्हा आपल्या निवासस्थानावर मंदिराच्या गाभाऱ्यात मूर्तीमंत</a:t>
            </a:r>
            <a:r>
              <a:rPr lang="mr-IN" b="1" dirty="0">
                <a:solidFill>
                  <a:srgbClr val="002060"/>
                </a:solidFill>
              </a:rPr>
              <a:t> होतो.</a:t>
            </a:r>
            <a:r>
              <a:rPr lang="en-IN" b="1" dirty="0">
                <a:solidFill>
                  <a:srgbClr val="002060"/>
                </a:solidFill>
              </a:rPr>
              <a:t>  </a:t>
            </a:r>
            <a:endParaRPr lang="mr-IN" b="1" dirty="0">
              <a:solidFill>
                <a:srgbClr val="002060"/>
              </a:solidFill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mr-IN" sz="4800" b="1" dirty="0">
                <a:solidFill>
                  <a:srgbClr val="1111C5"/>
                </a:solidFill>
              </a:rPr>
              <a:t>प्रश्नावली</a:t>
            </a:r>
            <a:endParaRPr lang="en-IN" sz="4800" b="1" dirty="0">
              <a:solidFill>
                <a:srgbClr val="1111C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143000"/>
            <a:ext cx="7010400" cy="4572000"/>
          </a:xfrm>
        </p:spPr>
        <p:txBody>
          <a:bodyPr>
            <a:noAutofit/>
          </a:bodyPr>
          <a:lstStyle/>
          <a:p>
            <a:r>
              <a:rPr lang="mr-IN" sz="3200" b="1" dirty="0"/>
              <a:t>प्रसूतुत एकांकिका कोठे घडते?</a:t>
            </a:r>
          </a:p>
          <a:p>
            <a:r>
              <a:rPr lang="mr-IN" sz="3200" b="1" dirty="0"/>
              <a:t>एकांकिकेतील पात्रांची नावे सांगा.</a:t>
            </a:r>
          </a:p>
          <a:p>
            <a:r>
              <a:rPr lang="mr-IN" sz="3200" b="1" dirty="0"/>
              <a:t>विठ्ठलाला कंटाळा का आला आहे?</a:t>
            </a:r>
          </a:p>
          <a:p>
            <a:r>
              <a:rPr lang="mr-IN" sz="3200" b="1" dirty="0"/>
              <a:t>विठ्ठलाने की करीचा निर्णय घेतला आहे?</a:t>
            </a:r>
          </a:p>
          <a:p>
            <a:r>
              <a:rPr lang="mr-IN" sz="3200" b="1" dirty="0"/>
              <a:t>एकांकिकेतील सामाजिक आशय स्पष्ट करा.</a:t>
            </a:r>
          </a:p>
          <a:p>
            <a:r>
              <a:rPr lang="mr-IN" sz="3200" b="1" dirty="0"/>
              <a:t>एकांकिकेचा सार तुमच्या भाषेत विषद करा.</a:t>
            </a:r>
            <a:endParaRPr lang="en-IN" sz="32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isp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98</TotalTime>
  <Words>108</Words>
  <Application>Microsoft Office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Apex</vt:lpstr>
      <vt:lpstr>Trek</vt:lpstr>
      <vt:lpstr>Wisp</vt:lpstr>
      <vt:lpstr>लोकनेते डॉ .बाळासाहेब विखे पाटील  (पद्मभुषण उपाधीने सन्मानित)  प्रवरा ग्रामीण शिक्षण संस्थेचे, कला,वाणिज्य व विज्ञान महाविद्यालय,अळकुटी. तालुका-पारनेर ,जिल्हा -अहमदनगर</vt:lpstr>
      <vt:lpstr>PowerPoint Presentation</vt:lpstr>
      <vt:lpstr>PowerPoint Presentation</vt:lpstr>
      <vt:lpstr>‘विठ्ठल तो आला आला ‘  मराठी एकांकिका</vt:lpstr>
      <vt:lpstr>लेखक परिचय</vt:lpstr>
      <vt:lpstr>एकीकांकीकेचा गाभा</vt:lpstr>
      <vt:lpstr>PowerPoint Presentation</vt:lpstr>
      <vt:lpstr>PowerPoint Presentation</vt:lpstr>
      <vt:lpstr>प्रश्नावली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विठ्ठल तो आला आला </dc:title>
  <dc:creator>user</dc:creator>
  <cp:lastModifiedBy>Pravara Physics</cp:lastModifiedBy>
  <cp:revision>29</cp:revision>
  <dcterms:created xsi:type="dcterms:W3CDTF">2006-08-16T00:00:00Z</dcterms:created>
  <dcterms:modified xsi:type="dcterms:W3CDTF">2023-08-19T06:23:40Z</dcterms:modified>
</cp:coreProperties>
</file>