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2"/>
  </p:notesMasterIdLst>
  <p:sldIdLst>
    <p:sldId id="258" r:id="rId2"/>
    <p:sldId id="256" r:id="rId3"/>
    <p:sldId id="257" r:id="rId4"/>
    <p:sldId id="291" r:id="rId5"/>
    <p:sldId id="290" r:id="rId6"/>
    <p:sldId id="262" r:id="rId7"/>
    <p:sldId id="263" r:id="rId8"/>
    <p:sldId id="269" r:id="rId9"/>
    <p:sldId id="265" r:id="rId10"/>
    <p:sldId id="270" r:id="rId11"/>
    <p:sldId id="271" r:id="rId12"/>
    <p:sldId id="272" r:id="rId13"/>
    <p:sldId id="268" r:id="rId14"/>
    <p:sldId id="286" r:id="rId15"/>
    <p:sldId id="273" r:id="rId16"/>
    <p:sldId id="287" r:id="rId17"/>
    <p:sldId id="274" r:id="rId18"/>
    <p:sldId id="288" r:id="rId19"/>
    <p:sldId id="292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3333FF"/>
    <a:srgbClr val="CC0099"/>
    <a:srgbClr val="FF3300"/>
    <a:srgbClr val="660066"/>
    <a:srgbClr val="FF0066"/>
    <a:srgbClr val="66FF33"/>
    <a:srgbClr val="66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3985-8BEB-4D32-B5FD-1EEFC1DBC5C8}" type="datetimeFigureOut">
              <a:rPr lang="en-IN" smtClean="0"/>
              <a:pPr/>
              <a:t>09-09-2023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8064-FDFF-46F7-9FBD-27FC08EC6AF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637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8064-FDFF-46F7-9FBD-27FC08EC6AF2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10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8064-FDFF-46F7-9FBD-27FC08EC6AF2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748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FBFBE8-114D-4A5E-9685-3A274954A2F1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04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A2AE7-6535-4FFF-8F65-1515DEEC68BE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7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FAFC-EDF6-4D6C-B3D5-E9D64BB8AFEF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914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BC51-4602-4CDB-BC60-FA51D3DEC82B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87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7DAC3E-F529-4919-A1A1-29C5274C701F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27677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DED6-904E-42FB-A35C-80E0E45FBA0B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61634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E8CD-E60F-4202-86C3-1EC0938A3D5A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2424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1958-2D9F-4988-A256-F16A821F7DE5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792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3F88-1104-4198-A5A2-4BC4071E3546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92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EE8FCCA-3214-4608-A7DA-79FC95F3E917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29741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BC7A9A1-B526-467A-B449-89E549EF9C59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725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E6AC31-AE5F-4FBA-9EA1-A5144ECA0464}" type="datetime1">
              <a:rPr lang="en-IN" smtClean="0"/>
              <a:pPr/>
              <a:t>09-09-2023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825880-0CE9-4956-B49C-142A8E1BED7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698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3260517" y="274888"/>
            <a:ext cx="3627340" cy="52322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A.C.S. </a:t>
            </a:r>
            <a:r>
              <a:rPr lang="en-US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College, </a:t>
            </a:r>
            <a:r>
              <a:rPr 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Alkuti</a:t>
            </a:r>
            <a:r>
              <a:rPr 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90" y="1261593"/>
            <a:ext cx="7045377" cy="3327816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755416" y="2537375"/>
            <a:ext cx="22035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Y. B. Sc. </a:t>
            </a:r>
          </a:p>
          <a:p>
            <a:r>
              <a:rPr lang="en-I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Practical's</a:t>
            </a:r>
          </a:p>
          <a:p>
            <a:endParaRPr lang="en-IN" sz="26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r="21505"/>
          <a:stretch/>
        </p:blipFill>
        <p:spPr>
          <a:xfrm>
            <a:off x="213908" y="1747402"/>
            <a:ext cx="1632720" cy="1507561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3512" r="28330" b="10150"/>
          <a:stretch/>
        </p:blipFill>
        <p:spPr>
          <a:xfrm>
            <a:off x="10366286" y="70836"/>
            <a:ext cx="1641636" cy="1507561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20765" r="22050" b="35082"/>
          <a:stretch/>
        </p:blipFill>
        <p:spPr>
          <a:xfrm>
            <a:off x="213908" y="3423970"/>
            <a:ext cx="1641635" cy="1507562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5683" r="17254" b="9508"/>
          <a:stretch/>
        </p:blipFill>
        <p:spPr>
          <a:xfrm>
            <a:off x="213908" y="70836"/>
            <a:ext cx="1637178" cy="1507561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11469" r="30179" b="4576"/>
          <a:stretch/>
        </p:blipFill>
        <p:spPr>
          <a:xfrm>
            <a:off x="10366286" y="1747402"/>
            <a:ext cx="1641636" cy="1507562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6" t="35628"/>
          <a:stretch/>
        </p:blipFill>
        <p:spPr>
          <a:xfrm>
            <a:off x="10370729" y="3423969"/>
            <a:ext cx="1641635" cy="1490303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t="6449" b="7669"/>
          <a:stretch/>
        </p:blipFill>
        <p:spPr>
          <a:xfrm>
            <a:off x="213908" y="5100537"/>
            <a:ext cx="1637178" cy="1507562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35410" b="38361"/>
          <a:stretch/>
        </p:blipFill>
        <p:spPr>
          <a:xfrm>
            <a:off x="10370744" y="5100535"/>
            <a:ext cx="1637178" cy="1490303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22" y="5516380"/>
            <a:ext cx="1642997" cy="1074458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68" y="5516380"/>
            <a:ext cx="1637178" cy="1074458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t="6775" r="5283" b="9220"/>
          <a:stretch/>
        </p:blipFill>
        <p:spPr>
          <a:xfrm>
            <a:off x="4220013" y="5516380"/>
            <a:ext cx="1637178" cy="1090666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r="17110"/>
          <a:stretch/>
        </p:blipFill>
        <p:spPr>
          <a:xfrm>
            <a:off x="2239012" y="5516380"/>
            <a:ext cx="1637178" cy="1106874"/>
          </a:xfrm>
          <a:prstGeom prst="rect">
            <a:avLst/>
          </a:prstGeom>
          <a:ln w="127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520947" y="4648714"/>
            <a:ext cx="7179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</a:t>
            </a:r>
            <a:r>
              <a:rPr lang="en-I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Ughade</a:t>
            </a:r>
            <a:r>
              <a:rPr lang="en-IN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P. K. </a:t>
            </a:r>
            <a:r>
              <a:rPr lang="en-I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(M.Sc.- Entomology)</a:t>
            </a:r>
          </a:p>
        </p:txBody>
      </p:sp>
    </p:spTree>
    <p:extLst>
      <p:ext uri="{BB962C8B-B14F-4D97-AF65-F5344CB8AC3E}">
        <p14:creationId xmlns:p14="http://schemas.microsoft.com/office/powerpoint/2010/main" val="33897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0"/>
          <a:stretch/>
        </p:blipFill>
        <p:spPr>
          <a:xfrm>
            <a:off x="835863" y="1892507"/>
            <a:ext cx="5208311" cy="359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53230" y="5888409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Crab</a:t>
            </a:r>
            <a:endParaRPr lang="en-I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91" y="1892507"/>
            <a:ext cx="5298691" cy="3593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09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5183922" y="449706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4301" y="1379095"/>
            <a:ext cx="10331931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Cockroach-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(jointed appendages, metamerically segmented)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Insecta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(body divided into head, thorax and abdomen)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Dictyoptera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antennae- filiform, mouthparts- mandibulate type)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Blattidae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Periplaneta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(Straight wing)</a:t>
            </a:r>
            <a:endParaRPr lang="en-IN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Species-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americana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(Origin in Mexico)</a:t>
            </a:r>
            <a:endParaRPr lang="en-IN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5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1620982"/>
            <a:ext cx="5144351" cy="3408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3" y="1609398"/>
            <a:ext cx="5263263" cy="3411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46618" y="5780927"/>
            <a:ext cx="2092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Cockroach</a:t>
            </a:r>
            <a:endParaRPr lang="en-I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769" y="1189083"/>
            <a:ext cx="10131425" cy="51865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louse-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(jointed appendages, metamerically segmented)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Insecta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(body divided into head, thorax and abdomen)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Anoplura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body flattened, cerci absent)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Pediculidae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Pediculus</a:t>
            </a:r>
            <a:endParaRPr lang="en-IN" sz="2400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135966" y="383765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Example- 4</a:t>
            </a:r>
          </a:p>
        </p:txBody>
      </p:sp>
    </p:spTree>
    <p:extLst>
      <p:ext uri="{BB962C8B-B14F-4D97-AF65-F5344CB8AC3E}">
        <p14:creationId xmlns:p14="http://schemas.microsoft.com/office/powerpoint/2010/main" val="399123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3" y="1483321"/>
            <a:ext cx="5022245" cy="3940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4"/>
          <a:stretch/>
        </p:blipFill>
        <p:spPr>
          <a:xfrm>
            <a:off x="1184904" y="1545668"/>
            <a:ext cx="5039714" cy="3857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40825" y="5762515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Louse</a:t>
            </a:r>
          </a:p>
        </p:txBody>
      </p:sp>
    </p:spTree>
    <p:extLst>
      <p:ext uri="{BB962C8B-B14F-4D97-AF65-F5344CB8AC3E}">
        <p14:creationId xmlns:p14="http://schemas.microsoft.com/office/powerpoint/2010/main" val="372047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515" y="854440"/>
            <a:ext cx="10683558" cy="57912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Centipeds-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(jointed appendages, metamerically segmented)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Chilopoda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(elongated body with many segments bearing 1-2 pairs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of legs)           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Scolopendromorpha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poison jaws present)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Scolopendridae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Scolopendra</a:t>
            </a:r>
            <a:endParaRPr lang="en-IN" sz="2400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morsitans</a:t>
            </a:r>
          </a:p>
          <a:p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46093" y="392775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Example- 5</a:t>
            </a:r>
          </a:p>
        </p:txBody>
      </p:sp>
    </p:spTree>
    <p:extLst>
      <p:ext uri="{BB962C8B-B14F-4D97-AF65-F5344CB8AC3E}">
        <p14:creationId xmlns:p14="http://schemas.microsoft.com/office/powerpoint/2010/main" val="133043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6" y="1537855"/>
            <a:ext cx="5257800" cy="3636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4" y="1528874"/>
            <a:ext cx="5058455" cy="3645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00616" y="5835514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Centipeds</a:t>
            </a:r>
            <a:endParaRPr lang="en-IN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80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524" y="983799"/>
            <a:ext cx="10131425" cy="55647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Peripatus-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(jointed appendages, metamerically segmented)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Onychophora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 external segmentation, body slender)</a:t>
            </a: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Euonychophora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Peripatidae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Peripatus</a:t>
            </a:r>
            <a:endParaRPr lang="en-IN" sz="2400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Species-</a:t>
            </a:r>
            <a:endParaRPr lang="en-IN" sz="2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31103" y="417172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Example- 6</a:t>
            </a:r>
          </a:p>
        </p:txBody>
      </p:sp>
    </p:spTree>
    <p:extLst>
      <p:ext uri="{BB962C8B-B14F-4D97-AF65-F5344CB8AC3E}">
        <p14:creationId xmlns:p14="http://schemas.microsoft.com/office/powerpoint/2010/main" val="272549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1620982"/>
            <a:ext cx="5221007" cy="3782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5" y="1620983"/>
            <a:ext cx="5382268" cy="3782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3372" y="5673436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Peripatus</a:t>
            </a:r>
            <a:endParaRPr lang="en-IN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6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19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212236" y="539646"/>
            <a:ext cx="4524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 examples of Phylum Arthropoda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8457" b="13443"/>
          <a:stretch/>
        </p:blipFill>
        <p:spPr>
          <a:xfrm>
            <a:off x="892770" y="1272575"/>
            <a:ext cx="2577794" cy="1844698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59"/>
          <a:stretch/>
        </p:blipFill>
        <p:spPr>
          <a:xfrm>
            <a:off x="3802267" y="1259685"/>
            <a:ext cx="2577751" cy="1899152"/>
          </a:xfrm>
          <a:prstGeom prst="rect">
            <a:avLst/>
          </a:prstGeom>
          <a:ln w="1905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11" y="1251793"/>
            <a:ext cx="2294898" cy="188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25" y="1251793"/>
            <a:ext cx="2253393" cy="188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3871323"/>
            <a:ext cx="2538299" cy="186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9" y="3903373"/>
            <a:ext cx="2639291" cy="177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4254" y="3678381"/>
            <a:ext cx="1724891" cy="230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55" y="3990110"/>
            <a:ext cx="2238235" cy="1724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24731" y="3208236"/>
            <a:ext cx="948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Grasshopper                       Spider                               Wasp                                 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7733" y="5951436"/>
            <a:ext cx="9628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Millipedes                        Honey bee                        Lobster                          Mosquito</a:t>
            </a:r>
          </a:p>
        </p:txBody>
      </p:sp>
    </p:spTree>
    <p:extLst>
      <p:ext uri="{BB962C8B-B14F-4D97-AF65-F5344CB8AC3E}">
        <p14:creationId xmlns:p14="http://schemas.microsoft.com/office/powerpoint/2010/main" val="375630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6557" y="229"/>
            <a:ext cx="232347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I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004340" y="523449"/>
            <a:ext cx="10807907" cy="59400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Phylum- 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Scorpion, Crab, Cockroach, Head louse, Centipeds, Peripatus.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the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Phylum- 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Mollusca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Chiton, Snail, Bivalve, Dentalium,  Octopus.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the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Phylum- 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Echinodermata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Starfish, Brittle star, Holothurian, Sea urchin, Echinus.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slides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mouthparts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Cockroach, Mosquito, Plant bug, Bed bug, Butterfly, Honey bee.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I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  <a:r>
              <a:rPr lang="en-IN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Chiton, Pila, Sepia, Pecten, Dentalium.</a:t>
            </a:r>
          </a:p>
          <a:p>
            <a:pPr algn="just">
              <a:spcBef>
                <a:spcPts val="400"/>
              </a:spcBef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Chiton, Patella, Aplysia, Sepia, Octopus, Dentalium.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characters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starfish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vascular system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Starfish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I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slides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T.S. of arms and types of pedicellaria of Starfish.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Larval forms in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Echinodermata (Bipinnaria and Brachiolaria)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Identification, Classification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Habit, Habitat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importance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Rohu, Catla, Mrigal, Pomphret.</a:t>
            </a:r>
          </a:p>
          <a:p>
            <a:pPr algn="just">
              <a:spcBef>
                <a:spcPts val="400"/>
              </a:spcBef>
            </a:pP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Prawn, Crab, Oyster.</a:t>
            </a:r>
          </a:p>
        </p:txBody>
      </p:sp>
    </p:spTree>
    <p:extLst>
      <p:ext uri="{BB962C8B-B14F-4D97-AF65-F5344CB8AC3E}">
        <p14:creationId xmlns:p14="http://schemas.microsoft.com/office/powerpoint/2010/main" val="315059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2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52736">
            <a:off x="3267854" y="3847174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Thank </a:t>
            </a:r>
          </a:p>
          <a:p>
            <a:r>
              <a:rPr lang="en-IN" sz="4400" dirty="0">
                <a:solidFill>
                  <a:srgbClr val="FFFF00"/>
                </a:solidFill>
                <a:latin typeface="Matura MT Script Capitals" panose="03020802060602070202" pitchFamily="66" charset="0"/>
              </a:rPr>
              <a:t>        You</a:t>
            </a:r>
          </a:p>
        </p:txBody>
      </p:sp>
    </p:spTree>
    <p:extLst>
      <p:ext uri="{BB962C8B-B14F-4D97-AF65-F5344CB8AC3E}">
        <p14:creationId xmlns:p14="http://schemas.microsoft.com/office/powerpoint/2010/main" val="4992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164235" y="319722"/>
            <a:ext cx="10752945" cy="65556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and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Aquarium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of Any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types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Crafts and Gears.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Insect pest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marks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nature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           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economic importance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 control appliances.</a:t>
            </a:r>
          </a:p>
          <a:p>
            <a:pPr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Class 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Reptilia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</a:t>
            </a:r>
          </a:p>
          <a:p>
            <a:pPr>
              <a:spcBef>
                <a:spcPts val="600"/>
              </a:spcBef>
            </a:pP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Cobra, Garden lizard, Turtle Rat snake, Draco.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Sparrow, Crow, Parrot, Woodpecker 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I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Mammals-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Rabbit, Mungoose, Kangaroo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Poisonous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 Poisonous snake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beaks and feet in Birds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Beak-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tearing and piercing, fruit eating, mud probing, fish catching, wood chiselling and    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flower probing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Feet-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perching, raptorial, climbing, swimming, running</a:t>
            </a:r>
          </a:p>
          <a:p>
            <a:pPr algn="just">
              <a:spcBef>
                <a:spcPts val="6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characters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Scoliodon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endParaRPr lang="en-I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217952" y="509666"/>
            <a:ext cx="102120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Scoliodon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a)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 preparation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placoid scale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Scoliodon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b)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Cranial Nerves, eye ball muscles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Scoliodon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c)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Membranous labyrinth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Scoliodon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Honey bee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b)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Mouthparts, thoracic appendages (legs and wings) and sting apparatus of      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Honey bee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beekeeping equipment's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 products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 pests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Bombyx mori</a:t>
            </a:r>
          </a:p>
          <a:p>
            <a:pPr algn="just">
              <a:spcBef>
                <a:spcPts val="1000"/>
              </a:spcBef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study of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five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equipment's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sericulture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Compulsory submission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visit report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000"/>
              </a:spcBef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Compulsory</a:t>
            </a: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tour/ Visit.</a:t>
            </a:r>
            <a:endParaRPr lang="en-IN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244624" y="761942"/>
            <a:ext cx="3740126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4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Times New Roman" panose="02020603050405020304" pitchFamily="18" charset="0"/>
                <a:ea typeface="Trebuchet MS" panose="020B0603020202020204" pitchFamily="34" charset="0"/>
                <a:cs typeface="Times New Roman" panose="02020603050405020304" pitchFamily="18" charset="0"/>
              </a:rPr>
              <a:t>Practical No. 1</a:t>
            </a:r>
            <a:endParaRPr lang="en-IN" sz="1600" dirty="0"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2147" y="1529973"/>
            <a:ext cx="9405079" cy="11992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20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Aim-</a:t>
            </a:r>
            <a:r>
              <a:rPr lang="en-IN" sz="20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of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IN" sz="22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en-IN" sz="22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Phylum-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r>
              <a:rPr lang="en-IN" sz="22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22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Scorpion, Crab, Cockroach, Head Louse, Peripatus.</a:t>
            </a:r>
            <a:r>
              <a:rPr lang="en-IN" sz="20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b="1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000" cap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cap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t="19017" r="21434" b="33989"/>
          <a:stretch/>
        </p:blipFill>
        <p:spPr>
          <a:xfrm>
            <a:off x="4092107" y="3132942"/>
            <a:ext cx="4045158" cy="250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85" y="199396"/>
            <a:ext cx="2344615" cy="139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8" y="199396"/>
            <a:ext cx="1533227" cy="1631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31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947" y="0"/>
            <a:ext cx="10740121" cy="6205928"/>
          </a:xfrm>
          <a:ln w="12700"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General characters of Phylum Arthropoda-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are </a:t>
            </a:r>
            <a:r>
              <a:rPr lang="en-I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bilaterally symmetrical 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metamerically segmented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Body is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externally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by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Chitin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Body is divided into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regions-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Head, Thorax and Abdomen.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shows presence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jointed appendages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modified as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gills, jaws, legs, wings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Sense organs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well developed in the form of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antennae, compound eyes, taste receptors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Mouthparts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 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Circulatory system 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type.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organs 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gill, trachea.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Sexes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or indirect.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are mostly </a:t>
            </a:r>
            <a:r>
              <a:rPr lang="en-I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Oviparous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537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041" y="317475"/>
            <a:ext cx="1809129" cy="564265"/>
          </a:xfrm>
          <a:ln w="12700">
            <a:noFill/>
          </a:ln>
        </p:spPr>
        <p:txBody>
          <a:bodyPr>
            <a:noAutofit/>
          </a:bodyPr>
          <a:lstStyle/>
          <a:p>
            <a:pPr algn="ctr"/>
            <a:r>
              <a:rPr lang="en-IN" sz="2800" b="1" cap="none" spc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05" y="881740"/>
            <a:ext cx="10827271" cy="5703757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N" sz="2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Scorpion-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Classification-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Phylum-    </a:t>
            </a:r>
            <a:r>
              <a:rPr lang="en-IN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(jointed appendages, metamerically segmented)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  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Arachnida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(air breathing, body divide into prosoma &amp; opisthosoma)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Order-  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Scorpionidae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(Body divided into pro, meso and metasoma, respiration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by 4 pairs of book lungs)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Family-  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Scorpionoidea</a:t>
            </a:r>
            <a:endParaRPr lang="en-IN" sz="22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Genus- 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Palamnaeus</a:t>
            </a:r>
            <a:endParaRPr lang="en-IN" sz="22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Species- 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bengalensis</a:t>
            </a:r>
            <a:endParaRPr lang="en-IN" sz="22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97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3" name="irc_mi" descr="http://www.enchantedlearning.com/sgifs/Scorpion_b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86640" y="984033"/>
            <a:ext cx="3221066" cy="511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:\Documents and Settings\Administrator\Desktop\Scorpion_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22369" y="1932822"/>
            <a:ext cx="5184701" cy="3262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C0099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291288" y="50980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6459" y="5783150"/>
            <a:ext cx="2067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Scorpion</a:t>
            </a:r>
            <a:endParaRPr lang="en-I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2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051" y="395106"/>
            <a:ext cx="2059898" cy="624226"/>
          </a:xfrm>
          <a:ln w="12700">
            <a:noFill/>
          </a:ln>
        </p:spPr>
        <p:txBody>
          <a:bodyPr>
            <a:normAutofit/>
          </a:bodyPr>
          <a:lstStyle/>
          <a:p>
            <a:pPr algn="ctr"/>
            <a:r>
              <a:rPr lang="en-IN" sz="2800" b="1" cap="none" spc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</a:t>
            </a:r>
            <a:r>
              <a:rPr lang="en-I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159" y="645261"/>
            <a:ext cx="10131425" cy="5696260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I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I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</a:t>
            </a:r>
            <a:r>
              <a:rPr lang="en-I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Classification-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Phylum-</a:t>
            </a:r>
            <a:r>
              <a:rPr lang="en-I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IN" sz="2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(jointed appendages, metamerically segmented)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Crustacea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 exoskeleton, head fused with thorax)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Decapoda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( 5 pairs of leg)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Portuidae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Genus-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IN" sz="24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Carcinus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Species-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400" b="1" u="sng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5880-0CE9-4956-B49C-142A8E1BED75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873791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1023</TotalTime>
  <Words>1049</Words>
  <Application>Microsoft Office PowerPoint</Application>
  <PresentationFormat>Custom</PresentationFormat>
  <Paragraphs>152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Example- 1</vt:lpstr>
      <vt:lpstr>PowerPoint Presentation</vt:lpstr>
      <vt:lpstr>Example- 2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RAVINDRA WALE</dc:creator>
  <cp:lastModifiedBy>Arts, Commerce and Science College.</cp:lastModifiedBy>
  <cp:revision>124</cp:revision>
  <dcterms:created xsi:type="dcterms:W3CDTF">2017-07-06T02:44:56Z</dcterms:created>
  <dcterms:modified xsi:type="dcterms:W3CDTF">2023-09-09T05:46:50Z</dcterms:modified>
</cp:coreProperties>
</file>