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sldIdLst>
    <p:sldId id="256" r:id="rId3"/>
    <p:sldId id="264" r:id="rId4"/>
    <p:sldId id="257" r:id="rId5"/>
    <p:sldId id="258" r:id="rId6"/>
    <p:sldId id="259" r:id="rId7"/>
    <p:sldId id="260" r:id="rId8"/>
    <p:sldId id="261" r:id="rId9"/>
    <p:sldId id="262" r:id="rId10"/>
    <p:sldId id="265"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7"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8"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2" y="100965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0"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2302935"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9027570" y="5357595"/>
            <a:ext cx="1618428" cy="365125"/>
          </a:xfrm>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a:xfrm>
            <a:off x="1565394" y="5357595"/>
            <a:ext cx="6713127" cy="365125"/>
          </a:xfrm>
        </p:spPr>
        <p:txBody>
          <a:bodyPr/>
          <a:lstStyle/>
          <a:p>
            <a:endParaRPr lang="en-IN"/>
          </a:p>
        </p:txBody>
      </p:sp>
      <p:sp>
        <p:nvSpPr>
          <p:cNvPr id="6" name="Slide Number Placeholder 5"/>
          <p:cNvSpPr>
            <a:spLocks noGrp="1"/>
          </p:cNvSpPr>
          <p:nvPr>
            <p:ph type="sldNum" sz="quarter" idx="12"/>
          </p:nvPr>
        </p:nvSpPr>
        <p:spPr>
          <a:xfrm>
            <a:off x="8285242" y="5357595"/>
            <a:ext cx="738697" cy="365125"/>
          </a:xfrm>
        </p:spPr>
        <p:txBody>
          <a:bodyPr/>
          <a:lstStyle>
            <a:lvl1pPr algn="ctr">
              <a:defRPr/>
            </a:lvl1p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925693"/>
            <a:ext cx="1907823"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730963" y="1106315"/>
            <a:ext cx="690503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0AA2AF-7B9B-46B5-A1C1-1D9F71B7393F}" type="datetimeFigureOut">
              <a:rPr lang="en-IN" smtClean="0"/>
              <a:t>19-08-2023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45E6D4-6996-463C-98D5-E5976355D3E0}" type="slidenum">
              <a:rPr lang="en-IN" smtClean="0"/>
              <a:t>‹#›</a:t>
            </a:fld>
            <a:endParaRPr lang="en-IN"/>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0AA2AF-7B9B-46B5-A1C1-1D9F71B7393F}" type="datetimeFigureOut">
              <a:rPr lang="en-IN" smtClean="0"/>
              <a:t>19-08-2023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AA2AF-7B9B-46B5-A1C1-1D9F71B7393F}" type="datetimeFigureOut">
              <a:rPr lang="en-IN" smtClean="0"/>
              <a:t>19-08-2023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AA2AF-7B9B-46B5-A1C1-1D9F71B7393F}" type="datetimeFigureOut">
              <a:rPr lang="en-IN" smtClean="0"/>
              <a:t>19-08-2023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920AA2AF-7B9B-46B5-A1C1-1D9F71B7393F}" type="datetimeFigureOut">
              <a:rPr lang="en-IN" smtClean="0"/>
              <a:t>19-08-2023</a:t>
            </a:fld>
            <a:endParaRPr lang="en-IN"/>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0AA2AF-7B9B-46B5-A1C1-1D9F71B7393F}" type="datetimeFigureOut">
              <a:rPr lang="en-IN" smtClean="0"/>
              <a:t>19-08-2023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33"/>
            <a:ext cx="8338725"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941691" y="3725337"/>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0AA2AF-7B9B-46B5-A1C1-1D9F71B7393F}" type="datetimeFigureOut">
              <a:rPr lang="en-IN" smtClean="0"/>
              <a:t>19-08-2023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920AA2AF-7B9B-46B5-A1C1-1D9F71B7393F}" type="datetimeFigureOut">
              <a:rPr lang="en-IN" smtClean="0"/>
              <a:t>19-08-2023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345E6D4-6996-463C-98D5-E5976355D3E0}" type="slidenum">
              <a:rPr lang="en-IN" smtClean="0"/>
              <a:t>‹#›</a:t>
            </a:fld>
            <a:endParaRPr lang="en-IN"/>
          </a:p>
        </p:txBody>
      </p:sp>
      <p:sp>
        <p:nvSpPr>
          <p:cNvPr id="9" name="Content Placeholder 8"/>
          <p:cNvSpPr>
            <a:spLocks noGrp="1"/>
          </p:cNvSpPr>
          <p:nvPr>
            <p:ph sz="quarter" idx="13"/>
          </p:nvPr>
        </p:nvSpPr>
        <p:spPr>
          <a:xfrm>
            <a:off x="1731264" y="2121407"/>
            <a:ext cx="42672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17920" y="2119313"/>
            <a:ext cx="42672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77161"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20AA2AF-7B9B-46B5-A1C1-1D9F71B7393F}" type="datetimeFigureOut">
              <a:rPr lang="en-IN" smtClean="0"/>
              <a:t>19-08-2023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345E6D4-6996-463C-98D5-E5976355D3E0}" type="slidenum">
              <a:rPr lang="en-IN" smtClean="0"/>
              <a:t>‹#›</a:t>
            </a:fld>
            <a:endParaRPr lang="en-IN"/>
          </a:p>
        </p:txBody>
      </p:sp>
      <p:sp>
        <p:nvSpPr>
          <p:cNvPr id="11" name="Content Placeholder 10"/>
          <p:cNvSpPr>
            <a:spLocks noGrp="1"/>
          </p:cNvSpPr>
          <p:nvPr>
            <p:ph sz="quarter" idx="13"/>
          </p:nvPr>
        </p:nvSpPr>
        <p:spPr>
          <a:xfrm>
            <a:off x="1731264" y="2944368"/>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0AA2AF-7B9B-46B5-A1C1-1D9F71B7393F}" type="datetimeFigureOut">
              <a:rPr lang="en-IN" smtClean="0"/>
              <a:t>19-08-2023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0AA2AF-7B9B-46B5-A1C1-1D9F71B7393F}" type="datetimeFigureOut">
              <a:rPr lang="en-IN" smtClean="0"/>
              <a:t>19-08-2023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8"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90"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1"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6"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5"/>
            <a:ext cx="4086436"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530835"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55599" y="5885675"/>
            <a:ext cx="1618428" cy="365125"/>
          </a:xfrm>
        </p:spPr>
        <p:txBody>
          <a:bodyPr/>
          <a:lstStyle/>
          <a:p>
            <a:fld id="{920AA2AF-7B9B-46B5-A1C1-1D9F71B7393F}" type="datetimeFigureOut">
              <a:rPr lang="en-IN" smtClean="0"/>
              <a:t>19-08-2023</a:t>
            </a:fld>
            <a:endParaRPr lang="en-IN"/>
          </a:p>
        </p:txBody>
      </p:sp>
      <p:sp>
        <p:nvSpPr>
          <p:cNvPr id="6" name="Footer Placeholder 5"/>
          <p:cNvSpPr>
            <a:spLocks noGrp="1"/>
          </p:cNvSpPr>
          <p:nvPr>
            <p:ph type="ftr" sz="quarter" idx="11"/>
          </p:nvPr>
        </p:nvSpPr>
        <p:spPr>
          <a:xfrm rot="-60000">
            <a:off x="1219408" y="5829264"/>
            <a:ext cx="4696809" cy="365125"/>
          </a:xfrm>
        </p:spPr>
        <p:txBody>
          <a:bodyPr/>
          <a:lstStyle/>
          <a:p>
            <a:endParaRPr lang="en-IN"/>
          </a:p>
        </p:txBody>
      </p:sp>
      <p:sp>
        <p:nvSpPr>
          <p:cNvPr id="7" name="Slide Number Placeholder 6"/>
          <p:cNvSpPr>
            <a:spLocks noGrp="1"/>
          </p:cNvSpPr>
          <p:nvPr>
            <p:ph type="sldNum" sz="quarter" idx="12"/>
          </p:nvPr>
        </p:nvSpPr>
        <p:spPr>
          <a:xfrm rot="60000">
            <a:off x="10076420" y="5896964"/>
            <a:ext cx="738697" cy="365125"/>
          </a:xfrm>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1"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3"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8"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6"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6531489"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8461250" y="5888740"/>
            <a:ext cx="1618428" cy="365125"/>
          </a:xfrm>
        </p:spPr>
        <p:txBody>
          <a:bodyPr/>
          <a:lstStyle/>
          <a:p>
            <a:fld id="{920AA2AF-7B9B-46B5-A1C1-1D9F71B7393F}" type="datetimeFigureOut">
              <a:rPr lang="en-IN" smtClean="0"/>
              <a:t>19-08-2023</a:t>
            </a:fld>
            <a:endParaRPr lang="en-IN"/>
          </a:p>
        </p:txBody>
      </p:sp>
      <p:sp>
        <p:nvSpPr>
          <p:cNvPr id="6" name="Footer Placeholder 5"/>
          <p:cNvSpPr>
            <a:spLocks noGrp="1"/>
          </p:cNvSpPr>
          <p:nvPr>
            <p:ph type="ftr" sz="quarter" idx="11"/>
          </p:nvPr>
        </p:nvSpPr>
        <p:spPr>
          <a:xfrm rot="-60000">
            <a:off x="1219427" y="5831040"/>
            <a:ext cx="4425391" cy="365125"/>
          </a:xfrm>
        </p:spPr>
        <p:txBody>
          <a:bodyPr/>
          <a:lstStyle/>
          <a:p>
            <a:endParaRPr lang="en-IN"/>
          </a:p>
        </p:txBody>
      </p:sp>
      <p:sp>
        <p:nvSpPr>
          <p:cNvPr id="7" name="Slide Number Placeholder 6"/>
          <p:cNvSpPr>
            <a:spLocks noGrp="1"/>
          </p:cNvSpPr>
          <p:nvPr>
            <p:ph type="sldNum" sz="quarter" idx="12"/>
          </p:nvPr>
        </p:nvSpPr>
        <p:spPr>
          <a:xfrm rot="60000">
            <a:off x="10082788" y="5900029"/>
            <a:ext cx="738697" cy="365125"/>
          </a:xfrm>
        </p:spPr>
        <p:txBody>
          <a:bodyPr/>
          <a:lstStyle/>
          <a:p>
            <a:fld id="{3345E6D4-6996-463C-98D5-E5976355D3E0}" type="slidenum">
              <a:rPr lang="en-IN" smtClean="0"/>
              <a:t>‹#›</a:t>
            </a:fld>
            <a:endParaRPr lang="en-I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2"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90"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3" y="817585"/>
            <a:ext cx="9286993"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50722" y="2119257"/>
            <a:ext cx="8261873"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06119" y="5809155"/>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20AA2AF-7B9B-46B5-A1C1-1D9F71B7393F}" type="datetimeFigureOut">
              <a:rPr lang="en-IN" smtClean="0"/>
              <a:t>19-08-2023</a:t>
            </a:fld>
            <a:endParaRPr lang="en-IN"/>
          </a:p>
        </p:txBody>
      </p:sp>
      <p:sp>
        <p:nvSpPr>
          <p:cNvPr id="5" name="Footer Placeholder 4"/>
          <p:cNvSpPr>
            <a:spLocks noGrp="1"/>
          </p:cNvSpPr>
          <p:nvPr>
            <p:ph type="ftr" sz="quarter" idx="3"/>
          </p:nvPr>
        </p:nvSpPr>
        <p:spPr>
          <a:xfrm>
            <a:off x="1219203" y="5809155"/>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IN"/>
          </a:p>
        </p:txBody>
      </p:sp>
      <p:sp>
        <p:nvSpPr>
          <p:cNvPr id="6" name="Slide Number Placeholder 5"/>
          <p:cNvSpPr>
            <a:spLocks noGrp="1"/>
          </p:cNvSpPr>
          <p:nvPr>
            <p:ph type="sldNum" sz="quarter" idx="4"/>
          </p:nvPr>
        </p:nvSpPr>
        <p:spPr>
          <a:xfrm>
            <a:off x="10226938" y="5809155"/>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345E6D4-6996-463C-98D5-E5976355D3E0}"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920AA2AF-7B9B-46B5-A1C1-1D9F71B7393F}" type="datetimeFigureOut">
              <a:rPr lang="en-IN" smtClean="0"/>
              <a:t>19-08-2023</a:t>
            </a:fld>
            <a:endParaRPr lang="en-IN"/>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IN"/>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345E6D4-6996-463C-98D5-E5976355D3E0}"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r.wikipedia.org/wiki/%E0%A4%AE%E0%A5%81%E0%A4%82%E0%A4%AC%E0%A4%8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mr.wikipedia.org/wiki/%E0%A4%B6%E0%A4%95%E0%A5%8D%E0%A4%A4%E0%A4%BF%E0%A4%95%E0%A4%BE%E0%A4%82%E0%A4%A4_%E0%A4%A6%E0%A4%BE%E0%A4%B8" TargetMode="External"/><Relationship Id="rId13" Type="http://schemas.openxmlformats.org/officeDocument/2006/relationships/image" Target="../media/image10.png"/><Relationship Id="rId3" Type="http://schemas.openxmlformats.org/officeDocument/2006/relationships/image" Target="../media/image8.jpeg"/><Relationship Id="rId7" Type="http://schemas.openxmlformats.org/officeDocument/2006/relationships/hyperlink" Target="https://mr.wikipedia.org/wiki/%E0%A4%87.%E0%A4%B8._%E0%A5%A7%E0%A5%AF%E0%A5%A9%E0%A5%AB" TargetMode="External"/><Relationship Id="rId12"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hyperlink" Target="http://tools.wmflabs.org/geohack/geohack.php?pagename=%E0%A4%AD%E0%A4%BE%E0%A4%B0%E0%A4%A4%E0%A5%80%E0%A4%AF_%E0%A4%B0%E0%A4%BF%E0%A4%9D%E0%A4%B0%E0%A5%8D%E0%A4%B5%E0%A5%8D%E0%A4%B9_%E0%A4%AC%E0%A4%81%E0%A4%95&amp;params=18_55_58_N_72_50_13_E_" TargetMode="External"/><Relationship Id="rId11" Type="http://schemas.openxmlformats.org/officeDocument/2006/relationships/hyperlink" Target="https://mr.wikipedia.org/wiki/%E0%A4%B0%E0%A5%81%E0%A4%AA%E0%A4%AF%E0%A4%BE" TargetMode="External"/><Relationship Id="rId5" Type="http://schemas.openxmlformats.org/officeDocument/2006/relationships/hyperlink" Target="https://mr.wikipedia.org/wiki/%E0%A4%AE%E0%A4%B9%E0%A4%BE%E0%A4%B0%E0%A4%BE%E0%A4%B7%E0%A5%8D%E0%A4%9F%E0%A5%8D%E0%A4%B0" TargetMode="External"/><Relationship Id="rId10" Type="http://schemas.openxmlformats.org/officeDocument/2006/relationships/hyperlink" Target="https://mr.wikipedia.org/wiki/%E0%A4%AD%E0%A4%BE%E0%A4%B0%E0%A4%A4" TargetMode="External"/><Relationship Id="rId4" Type="http://schemas.openxmlformats.org/officeDocument/2006/relationships/hyperlink" Target="https://mr.wikipedia.org/wiki/%E0%A4%AE%E0%A5%81%E0%A4%82%E0%A4%AC%E0%A4%88" TargetMode="External"/><Relationship Id="rId9" Type="http://schemas.openxmlformats.org/officeDocument/2006/relationships/hyperlink" Target="https://mr.wikipedia.org/wiki/%E0%A4%AD%E0%A4%BE%E0%A4%B0%E0%A4%A4%E0%A5%80%E0%A4%AF_%E0%A4%B0%E0%A4%BF%E0%A4%9D%E0%A4%B0%E0%A5%8D%E0%A4%B5%E0%A5%8D%E0%A4%B9_%E0%A4%AC%E0%A4%81%E0%A4%95#cite_note-RBI-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2934" y="1388126"/>
            <a:ext cx="7631291" cy="881350"/>
          </a:xfrm>
        </p:spPr>
        <p:txBody>
          <a:bodyPr anchor="ctr">
            <a:noAutofit/>
          </a:bodyPr>
          <a:lstStyle/>
          <a:p>
            <a:r>
              <a:rPr lang="en-US" sz="60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WELCOME</a:t>
            </a:r>
            <a:endParaRPr lang="en-IN" sz="6000" dirty="0"/>
          </a:p>
        </p:txBody>
      </p:sp>
      <p:sp>
        <p:nvSpPr>
          <p:cNvPr id="3" name="Subtitle 2"/>
          <p:cNvSpPr>
            <a:spLocks noGrp="1"/>
          </p:cNvSpPr>
          <p:nvPr>
            <p:ph type="subTitle" idx="1"/>
          </p:nvPr>
        </p:nvSpPr>
        <p:spPr>
          <a:xfrm>
            <a:off x="1524000" y="2401678"/>
            <a:ext cx="9144000" cy="3172858"/>
          </a:xfrm>
        </p:spPr>
        <p:txBody>
          <a:bodyPr>
            <a:normAutofit lnSpcReduction="10000"/>
          </a:bodyPr>
          <a:lstStyle/>
          <a:p>
            <a:r>
              <a:rPr lang="en-US" sz="2000" b="1" dirty="0" err="1"/>
              <a:t>लोकनेते</a:t>
            </a:r>
            <a:r>
              <a:rPr lang="en-US" sz="2000" b="1" dirty="0"/>
              <a:t> </a:t>
            </a:r>
            <a:r>
              <a:rPr lang="en-US" sz="2000" b="1" dirty="0" err="1"/>
              <a:t>डॉ.बाळासाहेब</a:t>
            </a:r>
            <a:r>
              <a:rPr lang="en-US" sz="2000" b="1" dirty="0"/>
              <a:t> </a:t>
            </a:r>
            <a:r>
              <a:rPr lang="en-US" sz="2000" b="1" dirty="0" err="1"/>
              <a:t>विखे</a:t>
            </a:r>
            <a:r>
              <a:rPr lang="en-US" sz="2000" b="1" dirty="0"/>
              <a:t> </a:t>
            </a:r>
            <a:r>
              <a:rPr lang="en-US" sz="2000" b="1" dirty="0" err="1"/>
              <a:t>पाटील</a:t>
            </a:r>
            <a:r>
              <a:rPr lang="en-US" sz="2000" b="1" dirty="0"/>
              <a:t>(</a:t>
            </a:r>
            <a:r>
              <a:rPr lang="en-US" sz="2000" b="1" dirty="0" err="1"/>
              <a:t>पद्मभूषण</a:t>
            </a:r>
            <a:r>
              <a:rPr lang="en-US" sz="2000" b="1" dirty="0"/>
              <a:t> </a:t>
            </a:r>
            <a:r>
              <a:rPr lang="en-US" sz="2000" b="1" dirty="0" err="1"/>
              <a:t>उपाधिने</a:t>
            </a:r>
            <a:r>
              <a:rPr lang="en-US" sz="2000" b="1" dirty="0"/>
              <a:t> </a:t>
            </a:r>
            <a:r>
              <a:rPr lang="en-US" sz="2000" b="1" dirty="0" err="1"/>
              <a:t>सन्मानित</a:t>
            </a:r>
            <a:r>
              <a:rPr lang="en-US" sz="2000" b="1" dirty="0"/>
              <a:t> )</a:t>
            </a:r>
            <a:endParaRPr lang="en-US" sz="2000" dirty="0"/>
          </a:p>
          <a:p>
            <a:r>
              <a:rPr lang="en-US" sz="2000" b="1" dirty="0" err="1"/>
              <a:t>प्रवरा</a:t>
            </a:r>
            <a:r>
              <a:rPr lang="en-US" sz="2000" b="1" dirty="0"/>
              <a:t> </a:t>
            </a:r>
            <a:r>
              <a:rPr lang="en-US" sz="2000" b="1" dirty="0" err="1"/>
              <a:t>ग्रामीण</a:t>
            </a:r>
            <a:r>
              <a:rPr lang="en-US" sz="2000" b="1" dirty="0"/>
              <a:t> </a:t>
            </a:r>
            <a:r>
              <a:rPr lang="en-US" sz="2000" b="1" dirty="0" err="1"/>
              <a:t>शिक्षण</a:t>
            </a:r>
            <a:r>
              <a:rPr lang="en-US" sz="2000" b="1" dirty="0"/>
              <a:t> </a:t>
            </a:r>
            <a:r>
              <a:rPr lang="en-US" sz="2000" b="1" dirty="0" err="1"/>
              <a:t>संस्थेचे</a:t>
            </a:r>
            <a:r>
              <a:rPr lang="en-US" sz="2000" b="1" dirty="0"/>
              <a:t> ,</a:t>
            </a:r>
            <a:endParaRPr lang="en-US" sz="2000" dirty="0"/>
          </a:p>
          <a:p>
            <a:r>
              <a:rPr lang="en-US" b="1" dirty="0" err="1"/>
              <a:t>कला,वाणिज्य</a:t>
            </a:r>
            <a:r>
              <a:rPr lang="en-US" b="1" dirty="0"/>
              <a:t> व </a:t>
            </a:r>
            <a:r>
              <a:rPr lang="en-US" b="1" dirty="0" err="1"/>
              <a:t>विज्ञान</a:t>
            </a:r>
            <a:r>
              <a:rPr lang="en-US" b="1" dirty="0"/>
              <a:t> </a:t>
            </a:r>
            <a:r>
              <a:rPr lang="en-US" b="1" dirty="0" err="1"/>
              <a:t>महाविद्यालय</a:t>
            </a:r>
            <a:r>
              <a:rPr lang="en-US" b="1" dirty="0"/>
              <a:t> ,</a:t>
            </a:r>
            <a:r>
              <a:rPr lang="en-US" b="1" dirty="0" err="1"/>
              <a:t>अळकुटी</a:t>
            </a:r>
            <a:r>
              <a:rPr lang="en-US" b="1" dirty="0"/>
              <a:t> </a:t>
            </a:r>
            <a:endParaRPr lang="en-US" dirty="0"/>
          </a:p>
          <a:p>
            <a:r>
              <a:rPr lang="en-US" b="1" dirty="0" err="1"/>
              <a:t>ता</a:t>
            </a:r>
            <a:r>
              <a:rPr lang="en-US" b="1" dirty="0"/>
              <a:t>.-</a:t>
            </a:r>
            <a:r>
              <a:rPr lang="en-US" b="1" dirty="0" err="1"/>
              <a:t>पारनेर</a:t>
            </a:r>
            <a:r>
              <a:rPr lang="en-US" b="1" dirty="0"/>
              <a:t> ,</a:t>
            </a:r>
            <a:r>
              <a:rPr lang="en-US" b="1" dirty="0" err="1"/>
              <a:t>जि</a:t>
            </a:r>
            <a:r>
              <a:rPr lang="en-US" b="1" dirty="0"/>
              <a:t>.-</a:t>
            </a:r>
            <a:r>
              <a:rPr lang="en-US" b="1" dirty="0" err="1"/>
              <a:t>अहमदनगर</a:t>
            </a:r>
            <a:endParaRPr lang="en-US" b="1" dirty="0"/>
          </a:p>
          <a:p>
            <a:r>
              <a:rPr lang="en-IN" sz="2800" b="1" dirty="0">
                <a:solidFill>
                  <a:srgbClr val="FF0000"/>
                </a:solidFill>
                <a:effectLst>
                  <a:outerShdw blurRad="38100" dist="38100" dir="2700000" algn="tl">
                    <a:srgbClr val="000000">
                      <a:alpha val="43137"/>
                    </a:srgbClr>
                  </a:outerShdw>
                </a:effectLst>
              </a:rPr>
              <a:t>IQAC Dept. and Dept. of Commerce</a:t>
            </a:r>
          </a:p>
          <a:p>
            <a:r>
              <a:rPr lang="en-IN" sz="2800" b="1" dirty="0">
                <a:solidFill>
                  <a:srgbClr val="FF0000"/>
                </a:solidFill>
                <a:effectLst>
                  <a:outerShdw blurRad="38100" dist="38100" dir="2700000" algn="tl">
                    <a:srgbClr val="000000">
                      <a:alpha val="43137"/>
                    </a:srgbClr>
                  </a:outerShdw>
                </a:effectLst>
              </a:rPr>
              <a:t>Online  Lecture (FYBCOM)</a:t>
            </a:r>
          </a:p>
          <a:p>
            <a:r>
              <a:rPr lang="en-US" sz="2800" b="1" dirty="0">
                <a:solidFill>
                  <a:schemeClr val="accent1">
                    <a:lumMod val="50000"/>
                  </a:schemeClr>
                </a:solidFill>
              </a:rPr>
              <a:t>Topic- </a:t>
            </a:r>
            <a:r>
              <a:rPr lang="mr-IN" sz="2800" b="1" dirty="0">
                <a:solidFill>
                  <a:schemeClr val="accent1">
                    <a:lumMod val="50000"/>
                  </a:schemeClr>
                </a:solidFill>
              </a:rPr>
              <a:t>भारतीय मध्यवर्ती बँक ( Reserve Bank </a:t>
            </a:r>
            <a:r>
              <a:rPr lang="en-US" sz="2800" b="1" dirty="0">
                <a:solidFill>
                  <a:schemeClr val="accent1">
                    <a:lumMod val="50000"/>
                  </a:schemeClr>
                </a:solidFill>
              </a:rPr>
              <a:t>of India</a:t>
            </a:r>
            <a:r>
              <a:rPr lang="mr-IN" sz="2800" b="1" dirty="0">
                <a:solidFill>
                  <a:schemeClr val="accent1">
                    <a:lumMod val="50000"/>
                  </a:schemeClr>
                </a:solidFill>
              </a:rPr>
              <a:t>)</a:t>
            </a:r>
            <a:endParaRPr lang="en-IN" sz="2800" dirty="0">
              <a:solidFill>
                <a:schemeClr val="accent1">
                  <a:lumMod val="50000"/>
                </a:schemeClr>
              </a:solidFill>
            </a:endParaRPr>
          </a:p>
        </p:txBody>
      </p:sp>
    </p:spTree>
    <p:extLst>
      <p:ext uri="{BB962C8B-B14F-4D97-AF65-F5344CB8AC3E}">
        <p14:creationId xmlns:p14="http://schemas.microsoft.com/office/powerpoint/2010/main" val="3879757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80" y="1984064"/>
            <a:ext cx="10515600" cy="1325563"/>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mr-IN" sz="11500" b="1" cap="all" dirty="0">
                <a:ln/>
                <a:solidFill>
                  <a:srgbClr val="92D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odoni MT Black" pitchFamily="18" charset="0"/>
              </a:rPr>
              <a:t>Thank You</a:t>
            </a:r>
            <a:endParaRPr lang="en-IN" sz="11500" b="1" cap="all" dirty="0">
              <a:ln/>
              <a:solidFill>
                <a:srgbClr val="92D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odoni MT Black" pitchFamily="18" charset="0"/>
            </a:endParaRPr>
          </a:p>
        </p:txBody>
      </p:sp>
    </p:spTree>
    <p:extLst>
      <p:ext uri="{BB962C8B-B14F-4D97-AF65-F5344CB8AC3E}">
        <p14:creationId xmlns:p14="http://schemas.microsoft.com/office/powerpoint/2010/main" val="3635817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3040" y="1443210"/>
            <a:ext cx="9805013" cy="4329629"/>
          </a:xfrm>
        </p:spPr>
        <p:txBody>
          <a:bodyPr>
            <a:normAutofit/>
          </a:bodyPr>
          <a:lstStyle/>
          <a:p>
            <a:pPr marL="0" indent="0" algn="ctr">
              <a:buNone/>
            </a:pPr>
            <a:r>
              <a:rPr lang="en-US" altLang="en-GB" sz="66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Presented by:-</a:t>
            </a:r>
            <a:r>
              <a:rPr lang="en-GB" altLang="en-GB" sz="66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 </a:t>
            </a:r>
          </a:p>
          <a:p>
            <a:pPr marL="0" indent="0" algn="ctr">
              <a:buNone/>
            </a:pPr>
            <a:r>
              <a:rPr lang="en-GB" altLang="en-GB" sz="66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Asst. Prof. </a:t>
            </a:r>
            <a:r>
              <a:rPr lang="en-GB" altLang="en-GB" sz="6600" b="1" dirty="0" err="1">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Getam</a:t>
            </a:r>
            <a:r>
              <a:rPr lang="en-GB" altLang="en-GB" sz="66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 Sandeep </a:t>
            </a:r>
            <a:r>
              <a:rPr lang="en-GB" altLang="en-GB" sz="6600" b="1" dirty="0" err="1">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Kisan</a:t>
            </a:r>
            <a:endParaRPr lang="en-GB" altLang="en-GB" sz="66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endParaRPr>
          </a:p>
          <a:p>
            <a:pPr marL="0" indent="0" algn="ctr">
              <a:buNone/>
            </a:pPr>
            <a:r>
              <a:rPr lang="en-GB" sz="44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a:t>
            </a:r>
            <a:r>
              <a:rPr lang="en-GB" sz="4000" b="1" dirty="0" err="1">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M.Com.SET,B.Ed,GDC&amp;A</a:t>
            </a:r>
            <a:r>
              <a:rPr lang="en-GB" sz="40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rPr>
              <a:t>)</a:t>
            </a:r>
            <a:endParaRPr lang="en-GB" sz="66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14103827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r-IN" b="1" dirty="0">
                <a:solidFill>
                  <a:schemeClr val="accent5"/>
                </a:solidFill>
              </a:rPr>
              <a:t>भारतीय मध्यवर्ती बँक </a:t>
            </a:r>
            <a:r>
              <a:rPr lang="mr-IN" sz="3200" b="1" dirty="0">
                <a:solidFill>
                  <a:schemeClr val="accent5"/>
                </a:solidFill>
              </a:rPr>
              <a:t>( Reserve Bank </a:t>
            </a:r>
            <a:r>
              <a:rPr lang="en-US" sz="3200" b="1" dirty="0">
                <a:solidFill>
                  <a:schemeClr val="accent5"/>
                </a:solidFill>
              </a:rPr>
              <a:t>of India</a:t>
            </a:r>
            <a:r>
              <a:rPr lang="mr-IN" sz="3200" b="1" dirty="0">
                <a:solidFill>
                  <a:schemeClr val="accent5"/>
                </a:solidFill>
              </a:rPr>
              <a:t>)</a:t>
            </a:r>
            <a:endParaRPr lang="en-IN" b="1" dirty="0">
              <a:solidFill>
                <a:schemeClr val="accent5"/>
              </a:solidFill>
            </a:endParaRPr>
          </a:p>
        </p:txBody>
      </p:sp>
      <p:sp>
        <p:nvSpPr>
          <p:cNvPr id="3" name="Content Placeholder 2"/>
          <p:cNvSpPr>
            <a:spLocks noGrp="1"/>
          </p:cNvSpPr>
          <p:nvPr>
            <p:ph idx="1"/>
          </p:nvPr>
        </p:nvSpPr>
        <p:spPr>
          <a:xfrm>
            <a:off x="838200" y="1825626"/>
            <a:ext cx="10515600" cy="4560185"/>
          </a:xfrm>
        </p:spPr>
        <p:txBody>
          <a:bodyPr>
            <a:normAutofit/>
          </a:bodyPr>
          <a:lstStyle/>
          <a:p>
            <a:r>
              <a:rPr lang="mr-IN" b="1" dirty="0"/>
              <a:t>प्रास्ताविक :</a:t>
            </a:r>
          </a:p>
          <a:p>
            <a:r>
              <a:rPr lang="mr-IN" b="1" dirty="0"/>
              <a:t>भारतीय रिझर्व बँक</a:t>
            </a:r>
            <a:r>
              <a:rPr lang="mr-IN" dirty="0"/>
              <a:t> ही भारत सरकारने स्थापन केलेली व चालवलेली मध्यवर्ती पतपेढी आहे.सर्वप्रथम १७७१ मध्ये भारतासाठी मध्यवर्ती बँकेची संकल्पना वॉरन हेस्टिंग्जने मांडली होती ,१९२६ च्या हिल्टन यंग आयोगाच्या शिफारशीवरून तसेच गोलमेज परिषदेच्या चर्चेअंती भारतासाठी एक मध्यवर्ती बँक स्थापन करण्याचा निर्णय घेण्यात आला ,यासाठी संसदेत ६ मार्च  १९३४ ला आर बी आय कायदा १९३४ संमत करण्यात आला आणि १ एप्रिल १९३५ ला रिझर्व्ह बँक ऑफ इंडिया ची स्थापना करण्यात आली  भारतीय रिझर्व बँकेचे मुख्य कार्यालय </a:t>
            </a:r>
            <a:r>
              <a:rPr lang="mr-IN" dirty="0">
                <a:hlinkClick r:id="rId2" tooltip="मुंबई"/>
              </a:rPr>
              <a:t>मुंबई</a:t>
            </a:r>
            <a:r>
              <a:rPr lang="mr-IN" dirty="0"/>
              <a:t> येथे आहे. भारतीय रिझर्व बँक ही देशपातळीवर आर्थिक संस्थांना शिस्त आणण्याचे काम करते. रिझर्व बँक वार्षिक तसेच तिमाही आर्थिकधोरण व पतधोरण (मॉनेटरी पॉलिसी व क्रेडिट पॉलिसी) जाहीर करते.</a:t>
            </a:r>
            <a:endParaRPr lang="en-IN" dirty="0"/>
          </a:p>
        </p:txBody>
      </p:sp>
    </p:spTree>
    <p:extLst>
      <p:ext uri="{BB962C8B-B14F-4D97-AF65-F5344CB8AC3E}">
        <p14:creationId xmlns:p14="http://schemas.microsoft.com/office/powerpoint/2010/main" val="3209725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7108" y="1222873"/>
            <a:ext cx="9441456" cy="4715220"/>
          </a:xfrm>
        </p:spPr>
        <p:txBody>
          <a:bodyPr/>
          <a:lstStyle/>
          <a:p>
            <a:r>
              <a:rPr lang="mr-IN" dirty="0">
                <a:solidFill>
                  <a:srgbClr val="00B050"/>
                </a:solidFill>
              </a:rPr>
              <a:t>व्याख्या :</a:t>
            </a:r>
            <a:r>
              <a:rPr lang="mr-IN" dirty="0"/>
              <a:t> </a:t>
            </a:r>
          </a:p>
          <a:p>
            <a:r>
              <a:rPr lang="mr-IN" i="1" dirty="0"/>
              <a:t>“मध्यवर्ती बँक म्हणजे देशातील मौद्रिक [Monetary] प्रमाणाचे स्थैर्य टिकविण्याचे कार्य करणारी संस्था होय.”</a:t>
            </a:r>
          </a:p>
          <a:p>
            <a:pPr marL="0" indent="0">
              <a:buNone/>
            </a:pPr>
            <a:r>
              <a:rPr lang="mr-IN" i="1" dirty="0"/>
              <a:t>							- किश व इलकिन</a:t>
            </a:r>
          </a:p>
          <a:p>
            <a:r>
              <a:rPr lang="mr-IN" i="1" dirty="0"/>
              <a:t>“देशातील चलनाचे व प्रत्ययाचे नियंत्रण करण्याची जबाबदारी ज्या बँकेवर टाकण्यात येते त्या बँकेला मध्यवर्ती बँक असे म्हणतात.”</a:t>
            </a:r>
          </a:p>
          <a:p>
            <a:endParaRPr lang="mr-IN" dirty="0"/>
          </a:p>
        </p:txBody>
      </p:sp>
    </p:spTree>
    <p:extLst>
      <p:ext uri="{BB962C8B-B14F-4D97-AF65-F5344CB8AC3E}">
        <p14:creationId xmlns:p14="http://schemas.microsoft.com/office/powerpoint/2010/main" val="10891048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a:t>मध्यवर्ती बँकेची आवश्यकता </a:t>
            </a:r>
            <a:endParaRPr lang="en-IN" dirty="0"/>
          </a:p>
        </p:txBody>
      </p:sp>
      <p:sp>
        <p:nvSpPr>
          <p:cNvPr id="3" name="Content Placeholder 2"/>
          <p:cNvSpPr>
            <a:spLocks noGrp="1"/>
          </p:cNvSpPr>
          <p:nvPr>
            <p:ph idx="1"/>
          </p:nvPr>
        </p:nvSpPr>
        <p:spPr>
          <a:xfrm>
            <a:off x="1035586" y="1586429"/>
            <a:ext cx="10318214" cy="5282588"/>
          </a:xfrm>
        </p:spPr>
        <p:txBody>
          <a:bodyPr>
            <a:normAutofit/>
          </a:bodyPr>
          <a:lstStyle/>
          <a:p>
            <a:r>
              <a:rPr lang="mr-IN" dirty="0"/>
              <a:t>अलीकडच्या काळात सरकारच्या चलनविषयक, वित्तीय व व्यापारविषयक कार्यात वाढ झाली आहे. तसेच व्यापारी बँकांच्या कार्यातदेखील सतत वाढ होत आहे; त्यामुळे सरकार आणि व्यापारी बँकांना मदत व मार्गदर्शन करण्यासाठी देशात मध्यवर्ती बँक असणे आवश्यक ठरते.</a:t>
            </a:r>
          </a:p>
          <a:p>
            <a:pPr marL="514350" indent="-514350">
              <a:buAutoNum type="hindiNumParenR"/>
            </a:pPr>
            <a:r>
              <a:rPr lang="mr-IN" dirty="0"/>
              <a:t>चलनसंख्येवर नियंत्रण </a:t>
            </a:r>
          </a:p>
          <a:p>
            <a:pPr marL="514350" indent="-514350">
              <a:buAutoNum type="hindiNumParenR"/>
            </a:pPr>
            <a:r>
              <a:rPr lang="mr-IN" dirty="0"/>
              <a:t>व्यापारी बँकांवर नियंत्रण ठेवणे</a:t>
            </a:r>
          </a:p>
          <a:p>
            <a:pPr marL="514350" indent="-514350">
              <a:buAutoNum type="hindiNumParenR"/>
            </a:pPr>
            <a:r>
              <a:rPr lang="mr-IN" dirty="0"/>
              <a:t>बँकांना आर्थिक संकटात मदत करणे </a:t>
            </a:r>
          </a:p>
          <a:p>
            <a:pPr marL="514350" indent="-514350">
              <a:buAutoNum type="hindiNumParenR"/>
            </a:pPr>
            <a:r>
              <a:rPr lang="mr-IN" dirty="0"/>
              <a:t>पतपैशावर नियंत्रण ठेवणे</a:t>
            </a:r>
          </a:p>
          <a:p>
            <a:pPr marL="514350" indent="-514350">
              <a:buAutoNum type="hindiNumParenR"/>
            </a:pPr>
            <a:r>
              <a:rPr lang="mr-IN" dirty="0"/>
              <a:t>किंमतपातळी स्थिर ठेवणे</a:t>
            </a:r>
          </a:p>
          <a:p>
            <a:pPr marL="514350" indent="-514350">
              <a:buAutoNum type="hindiNumParenR"/>
            </a:pPr>
            <a:r>
              <a:rPr lang="mr-IN" dirty="0"/>
              <a:t>सरकारला मदत </a:t>
            </a:r>
          </a:p>
          <a:p>
            <a:pPr marL="514350" indent="-514350">
              <a:buAutoNum type="hindiNumParenR"/>
            </a:pPr>
            <a:endParaRPr lang="mr-IN" dirty="0"/>
          </a:p>
          <a:p>
            <a:pPr marL="514350" indent="-514350">
              <a:buAutoNum type="hindiNumParenR"/>
            </a:pPr>
            <a:endParaRPr lang="en-IN" dirty="0"/>
          </a:p>
        </p:txBody>
      </p:sp>
    </p:spTree>
    <p:extLst>
      <p:ext uri="{BB962C8B-B14F-4D97-AF65-F5344CB8AC3E}">
        <p14:creationId xmlns:p14="http://schemas.microsoft.com/office/powerpoint/2010/main" val="7979912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37" name="Picture 13" descr="रिझर्व्ह बँकेचा लोगो"/>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9878" y="489857"/>
            <a:ext cx="2150685" cy="253245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भारतीय रिझर्व बँकेचे मुंबईतील मुख्याल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614" y="489857"/>
            <a:ext cx="2696719" cy="25324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9876" y="3290098"/>
            <a:ext cx="2150685" cy="369332"/>
          </a:xfrm>
          <a:prstGeom prst="rect">
            <a:avLst/>
          </a:prstGeom>
        </p:spPr>
        <p:txBody>
          <a:bodyPr wrap="square">
            <a:spAutoFit/>
          </a:bodyPr>
          <a:lstStyle/>
          <a:p>
            <a:r>
              <a:rPr lang="mr-IN" b="0" i="0" dirty="0">
                <a:solidFill>
                  <a:srgbClr val="000000"/>
                </a:solidFill>
                <a:effectLst/>
                <a:latin typeface="Arial" panose="020B0604020202020204" pitchFamily="34" charset="0"/>
              </a:rPr>
              <a:t>रिझर्व्ह बँकेचा लोगो</a:t>
            </a:r>
            <a:endParaRPr lang="en-IN" dirty="0"/>
          </a:p>
        </p:txBody>
      </p:sp>
      <p:sp>
        <p:nvSpPr>
          <p:cNvPr id="8" name="Rectangle 7"/>
          <p:cNvSpPr/>
          <p:nvPr/>
        </p:nvSpPr>
        <p:spPr>
          <a:xfrm>
            <a:off x="7266233" y="3290097"/>
            <a:ext cx="4033476" cy="369332"/>
          </a:xfrm>
          <a:prstGeom prst="rect">
            <a:avLst/>
          </a:prstGeom>
        </p:spPr>
        <p:txBody>
          <a:bodyPr wrap="none">
            <a:spAutoFit/>
          </a:bodyPr>
          <a:lstStyle/>
          <a:p>
            <a:r>
              <a:rPr lang="mr-IN" b="0" i="0" dirty="0">
                <a:solidFill>
                  <a:srgbClr val="000000"/>
                </a:solidFill>
                <a:effectLst/>
                <a:latin typeface="Arial" panose="020B0604020202020204" pitchFamily="34" charset="0"/>
              </a:rPr>
              <a:t>भारतीय रिझर्व बँकेचे मुंबईतील मुख्यालय</a:t>
            </a:r>
            <a:endParaRPr lang="en-IN" dirty="0"/>
          </a:p>
        </p:txBody>
      </p:sp>
      <p:sp>
        <p:nvSpPr>
          <p:cNvPr id="9" name="Rectangle 8"/>
          <p:cNvSpPr/>
          <p:nvPr/>
        </p:nvSpPr>
        <p:spPr>
          <a:xfrm>
            <a:off x="2193561" y="600075"/>
            <a:ext cx="6096000" cy="923330"/>
          </a:xfrm>
          <a:prstGeom prst="rect">
            <a:avLst/>
          </a:prstGeom>
        </p:spPr>
        <p:txBody>
          <a:bodyPr>
            <a:spAutoFit/>
          </a:bodyPr>
          <a:lstStyle/>
          <a:p>
            <a:pPr algn="ctr"/>
            <a:r>
              <a:rPr lang="mr-IN" b="1" i="0" dirty="0">
                <a:solidFill>
                  <a:srgbClr val="000000"/>
                </a:solidFill>
                <a:effectLst/>
                <a:latin typeface="Arial" panose="020B0604020202020204" pitchFamily="34" charset="0"/>
              </a:rPr>
              <a:t>भारतीय रिझर्व बँक</a:t>
            </a:r>
            <a:br>
              <a:rPr lang="mr-IN" dirty="0"/>
            </a:br>
            <a:r>
              <a:rPr lang="en-IN" b="1" i="0" dirty="0">
                <a:solidFill>
                  <a:srgbClr val="000000"/>
                </a:solidFill>
                <a:effectLst/>
                <a:latin typeface="Arial" panose="020B0604020202020204" pitchFamily="34" charset="0"/>
              </a:rPr>
              <a:t>Reserve Bank of India</a:t>
            </a:r>
            <a:br>
              <a:rPr lang="en-IN" b="1" i="0" dirty="0">
                <a:solidFill>
                  <a:srgbClr val="000000"/>
                </a:solidFill>
                <a:effectLst/>
                <a:latin typeface="Arial" panose="020B0604020202020204" pitchFamily="34" charset="0"/>
              </a:rPr>
            </a:br>
            <a:r>
              <a:rPr lang="mr-IN" b="1" i="0" dirty="0">
                <a:solidFill>
                  <a:srgbClr val="000000"/>
                </a:solidFill>
                <a:effectLst/>
                <a:latin typeface="Arial" panose="020B0604020202020204" pitchFamily="34" charset="0"/>
              </a:rPr>
              <a:t>भारतीय रिज़र्व बैंक</a:t>
            </a:r>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2703232837"/>
              </p:ext>
            </p:extLst>
          </p:nvPr>
        </p:nvGraphicFramePr>
        <p:xfrm>
          <a:off x="1200151" y="3925989"/>
          <a:ext cx="8364512" cy="2560320"/>
        </p:xfrm>
        <a:graphic>
          <a:graphicData uri="http://schemas.openxmlformats.org/drawingml/2006/table">
            <a:tbl>
              <a:tblPr/>
              <a:tblGrid>
                <a:gridCol w="4182256">
                  <a:extLst>
                    <a:ext uri="{9D8B030D-6E8A-4147-A177-3AD203B41FA5}">
                      <a16:colId xmlns:a16="http://schemas.microsoft.com/office/drawing/2014/main" val="20000"/>
                    </a:ext>
                  </a:extLst>
                </a:gridCol>
                <a:gridCol w="4182256">
                  <a:extLst>
                    <a:ext uri="{9D8B030D-6E8A-4147-A177-3AD203B41FA5}">
                      <a16:colId xmlns:a16="http://schemas.microsoft.com/office/drawing/2014/main" val="20001"/>
                    </a:ext>
                  </a:extLst>
                </a:gridCol>
              </a:tblGrid>
              <a:tr h="0">
                <a:tc>
                  <a:txBody>
                    <a:bodyPr/>
                    <a:lstStyle/>
                    <a:p>
                      <a:pPr fontAlgn="t"/>
                      <a:r>
                        <a:rPr lang="mr-IN" b="1" dirty="0">
                          <a:effectLst/>
                        </a:rPr>
                        <a:t>मुख्यालय</a:t>
                      </a:r>
                      <a:endParaRPr lang="mr-IN"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mr-IN" u="none" strike="noStrike" dirty="0">
                          <a:solidFill>
                            <a:srgbClr val="0B0080"/>
                          </a:solidFill>
                          <a:effectLst/>
                          <a:hlinkClick r:id="rId4" tooltip="मुंबई"/>
                        </a:rPr>
                        <a:t>मुंबई</a:t>
                      </a:r>
                      <a:r>
                        <a:rPr lang="mr-IN" u="none" dirty="0">
                          <a:effectLst/>
                        </a:rPr>
                        <a:t>, </a:t>
                      </a:r>
                      <a:r>
                        <a:rPr lang="mr-IN" u="none" strike="noStrike" dirty="0">
                          <a:solidFill>
                            <a:srgbClr val="0B0080"/>
                          </a:solidFill>
                          <a:effectLst/>
                          <a:hlinkClick r:id="rId5" tooltip="महाराष्ट्र"/>
                        </a:rPr>
                        <a:t>महाराष्ट्र</a:t>
                      </a:r>
                      <a:endParaRPr lang="mr-IN" u="none"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0">
                <a:tc>
                  <a:txBody>
                    <a:bodyPr/>
                    <a:lstStyle/>
                    <a:p>
                      <a:pPr fontAlgn="t"/>
                      <a:r>
                        <a:rPr lang="mr-IN" b="1" dirty="0">
                          <a:effectLst/>
                        </a:rPr>
                        <a:t>अक्षांश - रेखांश</a:t>
                      </a:r>
                      <a:endParaRPr lang="mr-IN"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IN" u="none" strike="noStrike" dirty="0">
                          <a:solidFill>
                            <a:srgbClr val="663366"/>
                          </a:solidFill>
                          <a:effectLst/>
                          <a:hlinkClick r:id="rId6"/>
                        </a:rPr>
                        <a:t>18°55′58″N 72°50′13″E</a:t>
                      </a:r>
                      <a:endParaRPr lang="en-IN" u="none"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0">
                <a:tc>
                  <a:txBody>
                    <a:bodyPr/>
                    <a:lstStyle/>
                    <a:p>
                      <a:pPr fontAlgn="t"/>
                      <a:r>
                        <a:rPr lang="mr-IN" b="1">
                          <a:effectLst/>
                        </a:rPr>
                        <a:t>स्थापना</a:t>
                      </a:r>
                      <a:endParaRPr lang="mr-IN">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mr-IN" u="none" strike="noStrike" dirty="0">
                          <a:solidFill>
                            <a:srgbClr val="0B0080"/>
                          </a:solidFill>
                          <a:effectLst/>
                          <a:hlinkClick r:id="rId7" tooltip="इ.स. १९३५"/>
                        </a:rPr>
                        <a:t>इ.स. १९३५</a:t>
                      </a:r>
                      <a:endParaRPr lang="mr-IN" u="none"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0">
                <a:tc>
                  <a:txBody>
                    <a:bodyPr/>
                    <a:lstStyle/>
                    <a:p>
                      <a:pPr fontAlgn="t"/>
                      <a:r>
                        <a:rPr lang="mr-IN" b="1">
                          <a:effectLst/>
                        </a:rPr>
                        <a:t>गव्हर्नर</a:t>
                      </a:r>
                      <a:endParaRPr lang="mr-IN">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mr-IN" u="none" strike="noStrike" dirty="0">
                          <a:solidFill>
                            <a:srgbClr val="0B0080"/>
                          </a:solidFill>
                          <a:effectLst/>
                          <a:hlinkClick r:id="rId8" tooltip="शक्तिकांत दास"/>
                        </a:rPr>
                        <a:t>शक्तिकांत दास</a:t>
                      </a:r>
                      <a:r>
                        <a:rPr lang="mr-IN" u="none" dirty="0">
                          <a:effectLst/>
                        </a:rPr>
                        <a:t> </a:t>
                      </a:r>
                      <a:r>
                        <a:rPr lang="mr-IN" b="0" i="0" u="none" strike="noStrike" baseline="30000" dirty="0">
                          <a:solidFill>
                            <a:srgbClr val="0B0080"/>
                          </a:solidFill>
                          <a:effectLst/>
                          <a:hlinkClick r:id="rId9"/>
                        </a:rPr>
                        <a:t>[१]</a:t>
                      </a:r>
                      <a:endParaRPr lang="mr-IN" u="none"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0">
                <a:tc>
                  <a:txBody>
                    <a:bodyPr/>
                    <a:lstStyle/>
                    <a:p>
                      <a:pPr fontAlgn="t"/>
                      <a:r>
                        <a:rPr lang="mr-IN" b="1">
                          <a:effectLst/>
                        </a:rPr>
                        <a:t>देश</a:t>
                      </a:r>
                      <a:endParaRPr lang="mr-IN">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mr-IN" u="none" dirty="0">
                          <a:effectLst/>
                        </a:rPr>
                        <a:t> </a:t>
                      </a:r>
                      <a:r>
                        <a:rPr lang="mr-IN" u="none" strike="noStrike" dirty="0">
                          <a:solidFill>
                            <a:srgbClr val="0B0080"/>
                          </a:solidFill>
                          <a:effectLst/>
                          <a:hlinkClick r:id="rId10" tooltip="भारत"/>
                        </a:rPr>
                        <a:t>भारत</a:t>
                      </a:r>
                      <a:endParaRPr lang="mr-IN" u="none"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0">
                <a:tc>
                  <a:txBody>
                    <a:bodyPr/>
                    <a:lstStyle/>
                    <a:p>
                      <a:pPr fontAlgn="t"/>
                      <a:r>
                        <a:rPr lang="mr-IN" b="1">
                          <a:effectLst/>
                        </a:rPr>
                        <a:t>चलन</a:t>
                      </a:r>
                      <a:endParaRPr lang="mr-IN">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mr-IN" u="none" strike="noStrike" dirty="0">
                          <a:solidFill>
                            <a:srgbClr val="0B0080"/>
                          </a:solidFill>
                          <a:effectLst/>
                          <a:hlinkClick r:id="rId11" tooltip="रुपया"/>
                        </a:rPr>
                        <a:t>रुपया</a:t>
                      </a:r>
                      <a:endParaRPr lang="mr-IN" u="none" dirty="0">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5"/>
                  </a:ext>
                </a:extLst>
              </a:tr>
              <a:tr h="0">
                <a:tc>
                  <a:txBody>
                    <a:bodyPr/>
                    <a:lstStyle/>
                    <a:p>
                      <a:pPr fontAlgn="t"/>
                      <a:r>
                        <a:rPr lang="mr-IN" b="1">
                          <a:effectLst/>
                        </a:rPr>
                        <a:t>गंगाजळी</a:t>
                      </a:r>
                      <a:endParaRPr lang="mr-IN">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fontAlgn="t"/>
                      <a:r>
                        <a:rPr lang="en-IN" dirty="0">
                          <a:effectLst/>
                        </a:rPr>
                        <a:t>US$300.21 billion (</a:t>
                      </a:r>
                      <a:r>
                        <a:rPr lang="mr-IN" dirty="0">
                          <a:effectLst/>
                        </a:rPr>
                        <a:t>२०१०)</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pic>
        <p:nvPicPr>
          <p:cNvPr id="1040" name="Picture 16" descr="https://upload.wikimedia.org/wikipedia/commons/thumb/5/55/WMA_button2b.png/17px-WMA_button2b.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8865" y="4564767"/>
            <a:ext cx="128803"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भारत ध्वज"/>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490" y="4564767"/>
            <a:ext cx="166684"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088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770" y="451692"/>
            <a:ext cx="10241097" cy="1059116"/>
          </a:xfrm>
        </p:spPr>
        <p:txBody>
          <a:bodyPr>
            <a:normAutofit/>
          </a:bodyPr>
          <a:lstStyle/>
          <a:p>
            <a:r>
              <a:rPr lang="mr-IN" sz="4000" dirty="0"/>
              <a:t>रिझर्व बँक ऑफ इंडिया : कार्ये </a:t>
            </a:r>
            <a:endParaRPr lang="en-IN" sz="4000" dirty="0"/>
          </a:p>
        </p:txBody>
      </p:sp>
      <p:sp>
        <p:nvSpPr>
          <p:cNvPr id="3" name="Content Placeholder 2"/>
          <p:cNvSpPr>
            <a:spLocks noGrp="1"/>
          </p:cNvSpPr>
          <p:nvPr>
            <p:ph idx="1"/>
          </p:nvPr>
        </p:nvSpPr>
        <p:spPr>
          <a:xfrm>
            <a:off x="1112704" y="1349115"/>
            <a:ext cx="10241096" cy="4809314"/>
          </a:xfrm>
        </p:spPr>
        <p:txBody>
          <a:bodyPr>
            <a:normAutofit fontScale="92500" lnSpcReduction="20000"/>
          </a:bodyPr>
          <a:lstStyle/>
          <a:p>
            <a:r>
              <a:rPr lang="mr-IN" dirty="0"/>
              <a:t> पारंपारिक कार्ये </a:t>
            </a:r>
          </a:p>
          <a:p>
            <a:pPr marL="514350" indent="-514350">
              <a:buAutoNum type="hindiNumParenR"/>
            </a:pPr>
            <a:r>
              <a:rPr lang="mr-IN" dirty="0"/>
              <a:t>चलन निर्मिती करणे [Note Issue] : रिझर्व बँक स्थापना कायदा १९३४ मधील कलम २२ अनुसार, रिझर्व बँकेला कागदी चलनाची छपाई करण्याचा एकाधिकार देण्यात आला आहे.</a:t>
            </a:r>
          </a:p>
          <a:p>
            <a:pPr marL="514350" indent="-514350">
              <a:buAutoNum type="hindiNumParenR"/>
            </a:pPr>
            <a:r>
              <a:rPr lang="mr-IN" dirty="0"/>
              <a:t>बँकांची बँक [Banke’s Bank] : रिझर्व बँक ही देशाची मध्यवर्ती बँक असल्याने ती बँकांची बँक म्हणून कार्य करते.</a:t>
            </a:r>
          </a:p>
          <a:p>
            <a:pPr marL="514350" indent="-514350">
              <a:buAutoNum type="hindiNumParenR"/>
            </a:pPr>
            <a:r>
              <a:rPr lang="mr-IN" dirty="0"/>
              <a:t>सरकारची बँक म्हणून कार्य [Banker to the Government] : रिझर्व बँकेवर सरकारची मालकी असल्याने बँक ‘सरकारची बँक’ म्हणून केंद्र व राज्य सरकार यांचे पैसे स्वीकारणे, सरकारच्या वतीने कर्जे उभारणे, कर्जाची व्याजासह परतफेड करणे, सरकारच्या कर्जांचे हिशोब ठेवणे, रकमांचे स्थलांतर करणे, सरकारच्या विविध खात्यांकडून ठेवी स्वीकारणे व गरजेनुसार त्या सरकारला परत देणे, सरकारला ९१ दिवसांच्या मुदतीची अधिकर्ष स्वरुपात कर्ज देणे, केंद्र सरकारप्रमाणे राज्य सरकारलादेखील रिझर्व बँक अशा प्रकारची कर्ज देते.</a:t>
            </a:r>
          </a:p>
          <a:p>
            <a:pPr marL="514350" indent="-514350">
              <a:buAutoNum type="hindiNumParenR"/>
            </a:pPr>
            <a:r>
              <a:rPr lang="mr-IN" dirty="0"/>
              <a:t>निरसनगृह म्हणून कार्य [Working as Clearning House] : </a:t>
            </a:r>
          </a:p>
          <a:p>
            <a:pPr marL="514350" indent="-514350">
              <a:buAutoNum type="hindiNumParenR"/>
            </a:pPr>
            <a:r>
              <a:rPr lang="mr-IN" dirty="0"/>
              <a:t>विनिमय दर स्थिर ठेवणे व परकीय चलनाचे नियंत्रण ठेवणे : </a:t>
            </a:r>
          </a:p>
          <a:p>
            <a:pPr marL="514350" indent="-514350">
              <a:buFont typeface="Arial" panose="020B0604020202020204" pitchFamily="34" charset="0"/>
              <a:buAutoNum type="hindiNumParenR"/>
            </a:pPr>
            <a:r>
              <a:rPr lang="mr-IN" dirty="0"/>
              <a:t>पतपैशाचे नियंत्रण करणे [Regulation of Credit] :</a:t>
            </a:r>
          </a:p>
          <a:p>
            <a:pPr marL="0" indent="0">
              <a:buNone/>
            </a:pPr>
            <a:endParaRPr lang="en-IN" dirty="0"/>
          </a:p>
        </p:txBody>
      </p:sp>
    </p:spTree>
    <p:extLst>
      <p:ext uri="{BB962C8B-B14F-4D97-AF65-F5344CB8AC3E}">
        <p14:creationId xmlns:p14="http://schemas.microsoft.com/office/powerpoint/2010/main" val="2300517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8124" y="1167788"/>
            <a:ext cx="9166035" cy="4715219"/>
          </a:xfrm>
        </p:spPr>
        <p:txBody>
          <a:bodyPr/>
          <a:lstStyle/>
          <a:p>
            <a:r>
              <a:rPr lang="mr-IN" dirty="0"/>
              <a:t>रिझर्व बँकेची प्रवर्तनात्मक व विकासात्मक कार्ये [Promotional and Development Functions]</a:t>
            </a:r>
          </a:p>
          <a:p>
            <a:pPr marL="514350" indent="-514350">
              <a:buAutoNum type="hindiNumParenR"/>
            </a:pPr>
            <a:r>
              <a:rPr lang="mr-IN" dirty="0"/>
              <a:t>शेतीसाठी वित्त पुरवठा करणे [Finance to Agriculture]:</a:t>
            </a:r>
          </a:p>
          <a:p>
            <a:pPr marL="514350" indent="-514350">
              <a:buAutoNum type="hindiNumParenR"/>
            </a:pPr>
            <a:r>
              <a:rPr lang="mr-IN" dirty="0"/>
              <a:t>उद्योगांना वित्त पुरवठा [Finance to Industry]:</a:t>
            </a:r>
          </a:p>
          <a:p>
            <a:pPr marL="514350" indent="-514350">
              <a:buAutoNum type="hindiNumParenR"/>
            </a:pPr>
            <a:r>
              <a:rPr lang="mr-IN" dirty="0"/>
              <a:t>माहिती संकलन व प्रसिद्धी [Data Collection and Publicity]:</a:t>
            </a:r>
          </a:p>
          <a:p>
            <a:pPr marL="514350" indent="-514350">
              <a:buAutoNum type="hindiNumParenR"/>
            </a:pPr>
            <a:r>
              <a:rPr lang="mr-IN" dirty="0"/>
              <a:t>कर्मचाऱ्यांना प्रशिक्षण [Training to Staff]:</a:t>
            </a:r>
          </a:p>
          <a:p>
            <a:pPr marL="514350" indent="-514350">
              <a:buAutoNum type="hindiNumParenR"/>
            </a:pPr>
            <a:r>
              <a:rPr lang="mr-IN" dirty="0"/>
              <a:t>निर्यात वित्त [Export Finance]:</a:t>
            </a:r>
            <a:endParaRPr lang="en-IN" dirty="0"/>
          </a:p>
        </p:txBody>
      </p:sp>
    </p:spTree>
    <p:extLst>
      <p:ext uri="{BB962C8B-B14F-4D97-AF65-F5344CB8AC3E}">
        <p14:creationId xmlns:p14="http://schemas.microsoft.com/office/powerpoint/2010/main" val="1109600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r-IN" dirty="0"/>
              <a:t>रिझर्व बँकेच्या पैशाच्या पुरवठ्याची मापने(RBI’s Money Stock Measures)</a:t>
            </a:r>
            <a:endParaRPr lang="en-US" dirty="0"/>
          </a:p>
        </p:txBody>
      </p:sp>
      <p:sp>
        <p:nvSpPr>
          <p:cNvPr id="3" name="Content Placeholder 2"/>
          <p:cNvSpPr>
            <a:spLocks noGrp="1"/>
          </p:cNvSpPr>
          <p:nvPr>
            <p:ph idx="1"/>
          </p:nvPr>
        </p:nvSpPr>
        <p:spPr/>
        <p:txBody>
          <a:bodyPr>
            <a:normAutofit fontScale="92500"/>
          </a:bodyPr>
          <a:lstStyle/>
          <a:p>
            <a:r>
              <a:rPr lang="mr-IN" dirty="0"/>
              <a:t>पैशाच्या पुरवठ्याचे मोजमाप करताना रिझर्व बँक पैशाच्या पुरवठ्याची वर्गवारी करते.</a:t>
            </a:r>
          </a:p>
          <a:p>
            <a:pPr marL="550926" indent="-514350">
              <a:buAutoNum type="hindiNumParenR"/>
            </a:pPr>
            <a:r>
              <a:rPr lang="mr-IN" dirty="0"/>
              <a:t>M 1 :- i) लोकांजवळील चलन : नाणी व कागदी चलन ii) लोकांच्या मागणी ठेवी iii) इतर ठेवी (संकुचित पैसा) </a:t>
            </a:r>
          </a:p>
          <a:p>
            <a:pPr marL="550926" indent="-514350">
              <a:buAutoNum type="hindiNumParenR"/>
            </a:pPr>
            <a:r>
              <a:rPr lang="mr-IN" dirty="0"/>
              <a:t>M 2 :- M 1 + टपाल कार्यालयातील बचत खात्यावरील इतर ठेवी </a:t>
            </a:r>
          </a:p>
          <a:p>
            <a:pPr marL="550926" indent="-514350">
              <a:buAutoNum type="hindiNumParenR"/>
            </a:pPr>
            <a:r>
              <a:rPr lang="mr-IN" dirty="0"/>
              <a:t>M 3 :- M 2 + व्यापारी बँकांतील लोकांच्या मुदती ठेवी (विस्तृत पैसा)</a:t>
            </a:r>
          </a:p>
          <a:p>
            <a:pPr marL="550926" indent="-514350">
              <a:buAutoNum type="hindiNumParenR"/>
            </a:pPr>
            <a:r>
              <a:rPr lang="mr-IN" dirty="0"/>
              <a:t>M 4 :- M 3 + व्यापारी बँकातील मुदत ठेवी आणि पोस्ट ऑफिस मधील एकूण ठेवींचा समावेश होतो.</a:t>
            </a:r>
            <a:endParaRPr lang="en-US" dirty="0"/>
          </a:p>
        </p:txBody>
      </p:sp>
    </p:spTree>
    <p:extLst>
      <p:ext uri="{BB962C8B-B14F-4D97-AF65-F5344CB8AC3E}">
        <p14:creationId xmlns:p14="http://schemas.microsoft.com/office/powerpoint/2010/main" val="4085266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698</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Arial</vt:lpstr>
      <vt:lpstr>Bodoni MT Black</vt:lpstr>
      <vt:lpstr>Brush Script MT</vt:lpstr>
      <vt:lpstr>Constantia</vt:lpstr>
      <vt:lpstr>Franklin Gothic Book</vt:lpstr>
      <vt:lpstr>Franklin Gothic Medium</vt:lpstr>
      <vt:lpstr>Mangal</vt:lpstr>
      <vt:lpstr>Rage Italic</vt:lpstr>
      <vt:lpstr>Times New Roman</vt:lpstr>
      <vt:lpstr>Tunga</vt:lpstr>
      <vt:lpstr>Wingdings</vt:lpstr>
      <vt:lpstr>Pushpin</vt:lpstr>
      <vt:lpstr>Angles</vt:lpstr>
      <vt:lpstr>WELCOME</vt:lpstr>
      <vt:lpstr>PowerPoint Presentation</vt:lpstr>
      <vt:lpstr>भारतीय मध्यवर्ती बँक ( Reserve Bank of India)</vt:lpstr>
      <vt:lpstr>PowerPoint Presentation</vt:lpstr>
      <vt:lpstr>मध्यवर्ती बँकेची आवश्यकता </vt:lpstr>
      <vt:lpstr>PowerPoint Presentation</vt:lpstr>
      <vt:lpstr>रिझर्व बँक ऑफ इंडिया : कार्ये </vt:lpstr>
      <vt:lpstr>PowerPoint Presentation</vt:lpstr>
      <vt:lpstr>रिझर्व बँकेच्या पैशाच्या पुरवठ्याची मापने(RBI’s Money Stock Measures)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srvr3</dc:creator>
  <cp:lastModifiedBy>Lenovo T480</cp:lastModifiedBy>
  <cp:revision>42</cp:revision>
  <dcterms:created xsi:type="dcterms:W3CDTF">2019-12-17T13:02:51Z</dcterms:created>
  <dcterms:modified xsi:type="dcterms:W3CDTF">2023-08-19T08:10:25Z</dcterms:modified>
</cp:coreProperties>
</file>